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0" r:id="rId2"/>
    <p:sldId id="290" r:id="rId3"/>
    <p:sldId id="289" r:id="rId4"/>
    <p:sldId id="288" r:id="rId5"/>
    <p:sldId id="258" r:id="rId6"/>
    <p:sldId id="273" r:id="rId7"/>
    <p:sldId id="274" r:id="rId8"/>
    <p:sldId id="276" r:id="rId9"/>
    <p:sldId id="277" r:id="rId10"/>
    <p:sldId id="278" r:id="rId11"/>
    <p:sldId id="279" r:id="rId12"/>
    <p:sldId id="280" r:id="rId13"/>
    <p:sldId id="281" r:id="rId14"/>
    <p:sldId id="282" r:id="rId15"/>
    <p:sldId id="283" r:id="rId16"/>
    <p:sldId id="284" r:id="rId17"/>
    <p:sldId id="285" r:id="rId18"/>
    <p:sldId id="291" r:id="rId19"/>
    <p:sldId id="286" r:id="rId20"/>
    <p:sldId id="287" r:id="rId21"/>
    <p:sldId id="292" r:id="rId22"/>
    <p:sldId id="25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mble Love" userId="1f2c16c95f855842" providerId="LiveId" clId="{D68FDE5C-2A20-42DD-9509-91B5595C1F2E}"/>
    <pc:docChg chg="delSld delMainMaster">
      <pc:chgData name="Kimble Love" userId="1f2c16c95f855842" providerId="LiveId" clId="{D68FDE5C-2A20-42DD-9509-91B5595C1F2E}" dt="2023-12-20T21:44:42.130" v="0" actId="2696"/>
      <pc:docMkLst>
        <pc:docMk/>
      </pc:docMkLst>
      <pc:sldChg chg="del">
        <pc:chgData name="Kimble Love" userId="1f2c16c95f855842" providerId="LiveId" clId="{D68FDE5C-2A20-42DD-9509-91B5595C1F2E}" dt="2023-12-20T21:44:42.130" v="0" actId="2696"/>
        <pc:sldMkLst>
          <pc:docMk/>
          <pc:sldMk cId="220685717" sldId="256"/>
        </pc:sldMkLst>
      </pc:sldChg>
      <pc:sldMasterChg chg="del delSldLayout">
        <pc:chgData name="Kimble Love" userId="1f2c16c95f855842" providerId="LiveId" clId="{D68FDE5C-2A20-42DD-9509-91B5595C1F2E}" dt="2023-12-20T21:44:42.130" v="0" actId="2696"/>
        <pc:sldMasterMkLst>
          <pc:docMk/>
          <pc:sldMasterMk cId="2729139494" sldId="2147483648"/>
        </pc:sldMasterMkLst>
        <pc:sldLayoutChg chg="del">
          <pc:chgData name="Kimble Love" userId="1f2c16c95f855842" providerId="LiveId" clId="{D68FDE5C-2A20-42DD-9509-91B5595C1F2E}" dt="2023-12-20T21:44:42.130" v="0" actId="2696"/>
          <pc:sldLayoutMkLst>
            <pc:docMk/>
            <pc:sldMasterMk cId="2729139494" sldId="2147483648"/>
            <pc:sldLayoutMk cId="3368808766" sldId="2147483649"/>
          </pc:sldLayoutMkLst>
        </pc:sldLayoutChg>
        <pc:sldLayoutChg chg="del">
          <pc:chgData name="Kimble Love" userId="1f2c16c95f855842" providerId="LiveId" clId="{D68FDE5C-2A20-42DD-9509-91B5595C1F2E}" dt="2023-12-20T21:44:42.130" v="0" actId="2696"/>
          <pc:sldLayoutMkLst>
            <pc:docMk/>
            <pc:sldMasterMk cId="2729139494" sldId="2147483648"/>
            <pc:sldLayoutMk cId="1061321676" sldId="2147483650"/>
          </pc:sldLayoutMkLst>
        </pc:sldLayoutChg>
        <pc:sldLayoutChg chg="del">
          <pc:chgData name="Kimble Love" userId="1f2c16c95f855842" providerId="LiveId" clId="{D68FDE5C-2A20-42DD-9509-91B5595C1F2E}" dt="2023-12-20T21:44:42.130" v="0" actId="2696"/>
          <pc:sldLayoutMkLst>
            <pc:docMk/>
            <pc:sldMasterMk cId="2729139494" sldId="2147483648"/>
            <pc:sldLayoutMk cId="949312426" sldId="2147483651"/>
          </pc:sldLayoutMkLst>
        </pc:sldLayoutChg>
        <pc:sldLayoutChg chg="del">
          <pc:chgData name="Kimble Love" userId="1f2c16c95f855842" providerId="LiveId" clId="{D68FDE5C-2A20-42DD-9509-91B5595C1F2E}" dt="2023-12-20T21:44:42.130" v="0" actId="2696"/>
          <pc:sldLayoutMkLst>
            <pc:docMk/>
            <pc:sldMasterMk cId="2729139494" sldId="2147483648"/>
            <pc:sldLayoutMk cId="484064856" sldId="2147483652"/>
          </pc:sldLayoutMkLst>
        </pc:sldLayoutChg>
        <pc:sldLayoutChg chg="del">
          <pc:chgData name="Kimble Love" userId="1f2c16c95f855842" providerId="LiveId" clId="{D68FDE5C-2A20-42DD-9509-91B5595C1F2E}" dt="2023-12-20T21:44:42.130" v="0" actId="2696"/>
          <pc:sldLayoutMkLst>
            <pc:docMk/>
            <pc:sldMasterMk cId="2729139494" sldId="2147483648"/>
            <pc:sldLayoutMk cId="3647536698" sldId="2147483653"/>
          </pc:sldLayoutMkLst>
        </pc:sldLayoutChg>
        <pc:sldLayoutChg chg="del">
          <pc:chgData name="Kimble Love" userId="1f2c16c95f855842" providerId="LiveId" clId="{D68FDE5C-2A20-42DD-9509-91B5595C1F2E}" dt="2023-12-20T21:44:42.130" v="0" actId="2696"/>
          <pc:sldLayoutMkLst>
            <pc:docMk/>
            <pc:sldMasterMk cId="2729139494" sldId="2147483648"/>
            <pc:sldLayoutMk cId="3511532981" sldId="2147483654"/>
          </pc:sldLayoutMkLst>
        </pc:sldLayoutChg>
        <pc:sldLayoutChg chg="del">
          <pc:chgData name="Kimble Love" userId="1f2c16c95f855842" providerId="LiveId" clId="{D68FDE5C-2A20-42DD-9509-91B5595C1F2E}" dt="2023-12-20T21:44:42.130" v="0" actId="2696"/>
          <pc:sldLayoutMkLst>
            <pc:docMk/>
            <pc:sldMasterMk cId="2729139494" sldId="2147483648"/>
            <pc:sldLayoutMk cId="182055223" sldId="2147483655"/>
          </pc:sldLayoutMkLst>
        </pc:sldLayoutChg>
        <pc:sldLayoutChg chg="del">
          <pc:chgData name="Kimble Love" userId="1f2c16c95f855842" providerId="LiveId" clId="{D68FDE5C-2A20-42DD-9509-91B5595C1F2E}" dt="2023-12-20T21:44:42.130" v="0" actId="2696"/>
          <pc:sldLayoutMkLst>
            <pc:docMk/>
            <pc:sldMasterMk cId="2729139494" sldId="2147483648"/>
            <pc:sldLayoutMk cId="3021711672" sldId="2147483656"/>
          </pc:sldLayoutMkLst>
        </pc:sldLayoutChg>
        <pc:sldLayoutChg chg="del">
          <pc:chgData name="Kimble Love" userId="1f2c16c95f855842" providerId="LiveId" clId="{D68FDE5C-2A20-42DD-9509-91B5595C1F2E}" dt="2023-12-20T21:44:42.130" v="0" actId="2696"/>
          <pc:sldLayoutMkLst>
            <pc:docMk/>
            <pc:sldMasterMk cId="2729139494" sldId="2147483648"/>
            <pc:sldLayoutMk cId="3902918110" sldId="2147483657"/>
          </pc:sldLayoutMkLst>
        </pc:sldLayoutChg>
        <pc:sldLayoutChg chg="del">
          <pc:chgData name="Kimble Love" userId="1f2c16c95f855842" providerId="LiveId" clId="{D68FDE5C-2A20-42DD-9509-91B5595C1F2E}" dt="2023-12-20T21:44:42.130" v="0" actId="2696"/>
          <pc:sldLayoutMkLst>
            <pc:docMk/>
            <pc:sldMasterMk cId="2729139494" sldId="2147483648"/>
            <pc:sldLayoutMk cId="1119372068" sldId="2147483658"/>
          </pc:sldLayoutMkLst>
        </pc:sldLayoutChg>
        <pc:sldLayoutChg chg="del">
          <pc:chgData name="Kimble Love" userId="1f2c16c95f855842" providerId="LiveId" clId="{D68FDE5C-2A20-42DD-9509-91B5595C1F2E}" dt="2023-12-20T21:44:42.130" v="0" actId="2696"/>
          <pc:sldLayoutMkLst>
            <pc:docMk/>
            <pc:sldMasterMk cId="2729139494" sldId="2147483648"/>
            <pc:sldLayoutMk cId="373083742" sldId="2147483659"/>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88870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92640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703173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610879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690714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12/20/2023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637128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12/20/2023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74582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12/20/2023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66415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12/20/2023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76450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59191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462483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12/20/2023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1512110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7BDFED6-6E33-4606-AFE2-886ADB1C0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F513FFB-971B-0571-F169-A7E8FE9807EA}"/>
              </a:ext>
            </a:extLst>
          </p:cNvPr>
          <p:cNvPicPr>
            <a:picLocks noChangeAspect="1"/>
          </p:cNvPicPr>
          <p:nvPr/>
        </p:nvPicPr>
        <p:blipFill rotWithShape="1">
          <a:blip r:embed="rId2">
            <a:alphaModFix/>
          </a:blip>
          <a:srcRect t="1245" r="-1" b="24375"/>
          <a:stretch/>
        </p:blipFill>
        <p:spPr>
          <a:xfrm>
            <a:off x="4547937" y="-5"/>
            <a:ext cx="7644062" cy="3681406"/>
          </a:xfrm>
          <a:prstGeom prst="rect">
            <a:avLst/>
          </a:prstGeom>
        </p:spPr>
      </p:pic>
      <p:pic>
        <p:nvPicPr>
          <p:cNvPr id="4" name="Picture 3" descr="A field of grass and the moon&#10;&#10;Description automatically generated">
            <a:extLst>
              <a:ext uri="{FF2B5EF4-FFF2-40B4-BE49-F238E27FC236}">
                <a16:creationId xmlns:a16="http://schemas.microsoft.com/office/drawing/2014/main" id="{626576E2-92D6-F6E4-6CB2-5943D5C04C3E}"/>
              </a:ext>
            </a:extLst>
          </p:cNvPr>
          <p:cNvPicPr>
            <a:picLocks noChangeAspect="1"/>
          </p:cNvPicPr>
          <p:nvPr/>
        </p:nvPicPr>
        <p:blipFill rotWithShape="1">
          <a:blip r:embed="rId3"/>
          <a:srcRect t="2423" r="-1" b="23647"/>
          <a:stretch/>
        </p:blipFill>
        <p:spPr>
          <a:xfrm>
            <a:off x="4547938" y="3681409"/>
            <a:ext cx="7644062" cy="3176595"/>
          </a:xfrm>
          <a:prstGeom prst="rect">
            <a:avLst/>
          </a:prstGeom>
        </p:spPr>
      </p:pic>
      <p:sp>
        <p:nvSpPr>
          <p:cNvPr id="19" name="Rectangle 18">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838200" y="1406848"/>
            <a:ext cx="6289615" cy="2462859"/>
          </a:xfrm>
        </p:spPr>
        <p:txBody>
          <a:bodyPr>
            <a:normAutofit fontScale="90000"/>
          </a:bodyPr>
          <a:lstStyle/>
          <a:p>
            <a:pPr algn="l"/>
            <a:r>
              <a:rPr lang="en-US" sz="8800" b="1" dirty="0">
                <a:solidFill>
                  <a:schemeClr val="bg1"/>
                </a:solidFill>
                <a:ea typeface="Calibri Light"/>
                <a:cs typeface="Calibri Light"/>
              </a:rPr>
              <a:t>THE DECREE:</a:t>
            </a:r>
            <a:br>
              <a:rPr lang="en-US" sz="8800" b="1" dirty="0">
                <a:ea typeface="Calibri Light"/>
                <a:cs typeface="Calibri Light"/>
              </a:rPr>
            </a:br>
            <a:r>
              <a:rPr lang="en-US" sz="8800" b="1" dirty="0">
                <a:solidFill>
                  <a:schemeClr val="bg1"/>
                </a:solidFill>
                <a:ea typeface="Calibri Light"/>
                <a:cs typeface="Calibri Light"/>
              </a:rPr>
              <a:t> 5784</a:t>
            </a:r>
            <a:endParaRPr lang="en-US" sz="8800" b="1">
              <a:solidFill>
                <a:schemeClr val="bg1"/>
              </a:solidFill>
              <a:ea typeface="Calibri Light"/>
              <a:cs typeface="Calibri Light"/>
            </a:endParaRPr>
          </a:p>
        </p:txBody>
      </p:sp>
      <p:sp>
        <p:nvSpPr>
          <p:cNvPr id="3" name="Subtitle 2"/>
          <p:cNvSpPr>
            <a:spLocks noGrp="1"/>
          </p:cNvSpPr>
          <p:nvPr>
            <p:ph type="subTitle" idx="1"/>
          </p:nvPr>
        </p:nvSpPr>
        <p:spPr>
          <a:xfrm>
            <a:off x="405460" y="4457111"/>
            <a:ext cx="5828652" cy="1636948"/>
          </a:xfrm>
        </p:spPr>
        <p:txBody>
          <a:bodyPr vert="horz" lIns="91440" tIns="45720" rIns="91440" bIns="45720" rtlCol="0" anchor="t">
            <a:noAutofit/>
          </a:bodyPr>
          <a:lstStyle/>
          <a:p>
            <a:pPr algn="l"/>
            <a:r>
              <a:rPr lang="en-US" sz="4400" b="1" dirty="0">
                <a:solidFill>
                  <a:schemeClr val="bg1"/>
                </a:solidFill>
                <a:ea typeface="Calibri"/>
                <a:cs typeface="Calibri"/>
              </a:rPr>
              <a:t>NOW UNTO HIM WHO IS ABLE TO DO....</a:t>
            </a:r>
          </a:p>
        </p:txBody>
      </p:sp>
      <p:cxnSp>
        <p:nvCxnSpPr>
          <p:cNvPr id="21" name="Straight Connector 20">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3681408"/>
            <a:ext cx="113537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471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8FD81-33EF-35A8-E934-60FBC361B06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2CEAAC3-6604-627B-44EA-3DB23FE34570}"/>
              </a:ext>
            </a:extLst>
          </p:cNvPr>
          <p:cNvSpPr>
            <a:spLocks noGrp="1"/>
          </p:cNvSpPr>
          <p:nvPr>
            <p:ph idx="1"/>
          </p:nvPr>
        </p:nvSpPr>
        <p:spPr>
          <a:xfrm>
            <a:off x="1" y="0"/>
            <a:ext cx="12192000" cy="6858000"/>
          </a:xfrm>
          <a:solidFill>
            <a:schemeClr val="accent1">
              <a:lumMod val="60000"/>
              <a:lumOff val="40000"/>
            </a:schemeClr>
          </a:solidFill>
        </p:spPr>
        <p:txBody>
          <a:bodyPr>
            <a:normAutofit/>
          </a:bodyPr>
          <a:lstStyle/>
          <a:p>
            <a:pPr marL="0" indent="0">
              <a:buNone/>
            </a:pPr>
            <a:endParaRPr lang="en-US" sz="3600" b="1" dirty="0"/>
          </a:p>
          <a:p>
            <a:pPr marL="0" indent="0">
              <a:buNone/>
            </a:pPr>
            <a:endParaRPr lang="en-US" sz="3600" b="1" dirty="0"/>
          </a:p>
          <a:p>
            <a:pPr marL="0" indent="0">
              <a:buNone/>
            </a:pPr>
            <a:r>
              <a:rPr lang="en-US" sz="3600" b="1" dirty="0" err="1"/>
              <a:t>Yadah</a:t>
            </a:r>
            <a:r>
              <a:rPr lang="en-US" sz="3600" b="1" dirty="0"/>
              <a:t> praise is one in which we raise our hands in an outburst of spontaneous gratitude for what God has done. Our hands are used as an extension of our expression of thanks. One may also express thankful praise on a musical instrument.</a:t>
            </a:r>
          </a:p>
          <a:p>
            <a:pPr marL="0" indent="0">
              <a:buNone/>
            </a:pPr>
            <a:r>
              <a:rPr lang="en-US" sz="3600" b="1" dirty="0" err="1"/>
              <a:t>Yadah</a:t>
            </a:r>
            <a:r>
              <a:rPr lang="en-US" sz="3600" b="1" dirty="0"/>
              <a:t> honors and acknowledges Gods hand and purpose over our lives and may be expressed vocally and with musical instruments. Our bodies become an extension of the expression of our hearts.</a:t>
            </a:r>
          </a:p>
        </p:txBody>
      </p:sp>
    </p:spTree>
    <p:extLst>
      <p:ext uri="{BB962C8B-B14F-4D97-AF65-F5344CB8AC3E}">
        <p14:creationId xmlns:p14="http://schemas.microsoft.com/office/powerpoint/2010/main" val="2423302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8FD81-33EF-35A8-E934-60FBC361B06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2CEAAC3-6604-627B-44EA-3DB23FE34570}"/>
              </a:ext>
            </a:extLst>
          </p:cNvPr>
          <p:cNvSpPr>
            <a:spLocks noGrp="1"/>
          </p:cNvSpPr>
          <p:nvPr>
            <p:ph idx="1"/>
          </p:nvPr>
        </p:nvSpPr>
        <p:spPr>
          <a:xfrm>
            <a:off x="1" y="0"/>
            <a:ext cx="12192000" cy="6858000"/>
          </a:xfrm>
          <a:solidFill>
            <a:schemeClr val="accent1">
              <a:lumMod val="60000"/>
              <a:lumOff val="40000"/>
            </a:schemeClr>
          </a:solidFill>
        </p:spPr>
        <p:txBody>
          <a:bodyPr>
            <a:normAutofit/>
          </a:bodyPr>
          <a:lstStyle/>
          <a:p>
            <a:pPr marL="0" indent="0">
              <a:buNone/>
            </a:pPr>
            <a:endParaRPr lang="en-US" sz="3600" b="1" dirty="0"/>
          </a:p>
          <a:p>
            <a:pPr marL="0" indent="0">
              <a:buNone/>
            </a:pPr>
            <a:endParaRPr lang="en-US" sz="3600" b="1" dirty="0"/>
          </a:p>
          <a:p>
            <a:pPr marL="0" indent="0">
              <a:buNone/>
            </a:pPr>
            <a:r>
              <a:rPr lang="en-US" sz="3600" b="1" dirty="0" err="1"/>
              <a:t>Yadah</a:t>
            </a:r>
            <a:r>
              <a:rPr lang="en-US" sz="3600" b="1" dirty="0"/>
              <a:t> is surrender to the Lord, yielding to Him with hands extended. To lift your hands unto the Lord. It carries the meaning of absolute surrender as a young child does to a parent - "pick me up, I'm all yours". Scriptures: Gen. 29:35, 2 Chron. 7:6, 20:21, Psalms 9:1, 28:7, Psalms 33:2, 42:5,11, 49:18, Isaiah 12:1</a:t>
            </a:r>
          </a:p>
          <a:p>
            <a:pPr marL="0" indent="0">
              <a:buNone/>
            </a:pPr>
            <a:r>
              <a:rPr lang="en-US" sz="3600" b="1" dirty="0"/>
              <a:t>“And in that day you will say, "Give thanks (</a:t>
            </a:r>
            <a:r>
              <a:rPr lang="en-US" sz="3600" b="1" dirty="0" err="1"/>
              <a:t>yadah</a:t>
            </a:r>
            <a:r>
              <a:rPr lang="en-US" sz="3600" b="1" dirty="0"/>
              <a:t>) to the LORD, call on His name. Make known His deeds among the peoples; Make them remember that His name is exalted."</a:t>
            </a:r>
          </a:p>
        </p:txBody>
      </p:sp>
    </p:spTree>
    <p:extLst>
      <p:ext uri="{BB962C8B-B14F-4D97-AF65-F5344CB8AC3E}">
        <p14:creationId xmlns:p14="http://schemas.microsoft.com/office/powerpoint/2010/main" val="517534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8FD81-33EF-35A8-E934-60FBC361B06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2CEAAC3-6604-627B-44EA-3DB23FE34570}"/>
              </a:ext>
            </a:extLst>
          </p:cNvPr>
          <p:cNvSpPr>
            <a:spLocks noGrp="1"/>
          </p:cNvSpPr>
          <p:nvPr>
            <p:ph idx="1"/>
          </p:nvPr>
        </p:nvSpPr>
        <p:spPr>
          <a:xfrm>
            <a:off x="1" y="0"/>
            <a:ext cx="12192000" cy="6858000"/>
          </a:xfrm>
          <a:solidFill>
            <a:schemeClr val="accent1">
              <a:lumMod val="60000"/>
              <a:lumOff val="40000"/>
            </a:schemeClr>
          </a:solidFill>
        </p:spPr>
        <p:txBody>
          <a:bodyPr>
            <a:normAutofit/>
          </a:bodyPr>
          <a:lstStyle/>
          <a:p>
            <a:pPr marL="0" indent="0">
              <a:buNone/>
            </a:pPr>
            <a:endParaRPr lang="en-US" sz="3600" b="1" dirty="0"/>
          </a:p>
          <a:p>
            <a:pPr marL="0" indent="0">
              <a:buNone/>
            </a:pPr>
            <a:endParaRPr lang="en-US" sz="3600" b="1" dirty="0"/>
          </a:p>
          <a:p>
            <a:pPr marL="0" indent="0">
              <a:buNone/>
            </a:pPr>
            <a:endParaRPr lang="en-US" sz="3600" b="1" dirty="0"/>
          </a:p>
          <a:p>
            <a:pPr marL="0" indent="0" algn="ctr">
              <a:buNone/>
            </a:pPr>
            <a:r>
              <a:rPr lang="en-US" sz="8000" b="1" dirty="0"/>
              <a:t>TOWDAH</a:t>
            </a:r>
          </a:p>
          <a:p>
            <a:pPr marL="0" indent="0" algn="ctr">
              <a:buNone/>
            </a:pPr>
            <a:r>
              <a:rPr lang="en-US" sz="7200" b="1" dirty="0"/>
              <a:t>O COME LET US ADORE HIM! </a:t>
            </a:r>
          </a:p>
          <a:p>
            <a:pPr marL="0" indent="0" algn="ctr">
              <a:buNone/>
            </a:pPr>
            <a:r>
              <a:rPr lang="en-US" sz="5400" b="1" dirty="0"/>
              <a:t>“Your </a:t>
            </a:r>
            <a:r>
              <a:rPr lang="en-US" sz="5400" b="1" dirty="0" err="1"/>
              <a:t>Towdah</a:t>
            </a:r>
            <a:r>
              <a:rPr lang="en-US" sz="5400" b="1" dirty="0"/>
              <a:t> will become God's Ta-da!” </a:t>
            </a:r>
          </a:p>
        </p:txBody>
      </p:sp>
    </p:spTree>
    <p:extLst>
      <p:ext uri="{BB962C8B-B14F-4D97-AF65-F5344CB8AC3E}">
        <p14:creationId xmlns:p14="http://schemas.microsoft.com/office/powerpoint/2010/main" val="632631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8FD81-33EF-35A8-E934-60FBC361B06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2CEAAC3-6604-627B-44EA-3DB23FE34570}"/>
              </a:ext>
            </a:extLst>
          </p:cNvPr>
          <p:cNvSpPr>
            <a:spLocks noGrp="1"/>
          </p:cNvSpPr>
          <p:nvPr>
            <p:ph idx="1"/>
          </p:nvPr>
        </p:nvSpPr>
        <p:spPr>
          <a:xfrm>
            <a:off x="1" y="0"/>
            <a:ext cx="12192000" cy="6858000"/>
          </a:xfrm>
          <a:solidFill>
            <a:schemeClr val="accent1">
              <a:lumMod val="60000"/>
              <a:lumOff val="40000"/>
            </a:schemeClr>
          </a:solidFill>
        </p:spPr>
        <p:txBody>
          <a:bodyPr>
            <a:normAutofit/>
          </a:bodyPr>
          <a:lstStyle/>
          <a:p>
            <a:pPr marL="0" indent="0">
              <a:buNone/>
            </a:pPr>
            <a:endParaRPr lang="en-US" sz="3600" b="1" dirty="0"/>
          </a:p>
          <a:p>
            <a:pPr marL="0" indent="0">
              <a:buNone/>
            </a:pPr>
            <a:endParaRPr lang="en-US" sz="3600" b="1" dirty="0"/>
          </a:p>
          <a:p>
            <a:pPr marL="0" indent="0">
              <a:buNone/>
            </a:pPr>
            <a:endParaRPr lang="en-US" sz="3600" b="1" dirty="0"/>
          </a:p>
          <a:p>
            <a:pPr marL="0" indent="0">
              <a:buNone/>
            </a:pPr>
            <a:r>
              <a:rPr lang="en-US" sz="3600" b="1" dirty="0" err="1"/>
              <a:t>Towdah</a:t>
            </a:r>
            <a:r>
              <a:rPr lang="en-US" sz="3600" b="1" dirty="0"/>
              <a:t> is a confession of faith that God is supreme and able to do all things. </a:t>
            </a:r>
          </a:p>
          <a:p>
            <a:pPr marL="0" indent="0">
              <a:buNone/>
            </a:pPr>
            <a:r>
              <a:rPr lang="en-US" sz="3600" b="1" dirty="0" err="1"/>
              <a:t>Towdah</a:t>
            </a:r>
            <a:r>
              <a:rPr lang="en-US" sz="3600" b="1" dirty="0"/>
              <a:t> comes from </a:t>
            </a:r>
            <a:r>
              <a:rPr lang="en-US" sz="3600" b="1" dirty="0" err="1"/>
              <a:t>Yadah</a:t>
            </a:r>
            <a:r>
              <a:rPr lang="en-US" sz="3600" b="1" dirty="0"/>
              <a:t> and means ‘thanksgiving’. Associated with sacrificing, was used of choirs or processions. </a:t>
            </a:r>
          </a:p>
          <a:p>
            <a:pPr marL="0" indent="0">
              <a:buNone/>
            </a:pPr>
            <a:r>
              <a:rPr lang="en-US" sz="3600" b="1" dirty="0" err="1"/>
              <a:t>Towdah</a:t>
            </a:r>
            <a:r>
              <a:rPr lang="en-US" sz="3600" b="1" dirty="0"/>
              <a:t> is used as: confession, hymns of thanksgiving, praise, sacrifice of thanksgiving, thank offering. </a:t>
            </a:r>
          </a:p>
        </p:txBody>
      </p:sp>
    </p:spTree>
    <p:extLst>
      <p:ext uri="{BB962C8B-B14F-4D97-AF65-F5344CB8AC3E}">
        <p14:creationId xmlns:p14="http://schemas.microsoft.com/office/powerpoint/2010/main" val="140302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8FD81-33EF-35A8-E934-60FBC361B06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2CEAAC3-6604-627B-44EA-3DB23FE34570}"/>
              </a:ext>
            </a:extLst>
          </p:cNvPr>
          <p:cNvSpPr>
            <a:spLocks noGrp="1"/>
          </p:cNvSpPr>
          <p:nvPr>
            <p:ph idx="1"/>
          </p:nvPr>
        </p:nvSpPr>
        <p:spPr>
          <a:xfrm>
            <a:off x="1" y="0"/>
            <a:ext cx="12192000" cy="6858000"/>
          </a:xfrm>
          <a:solidFill>
            <a:schemeClr val="accent1">
              <a:lumMod val="60000"/>
              <a:lumOff val="40000"/>
            </a:schemeClr>
          </a:solidFill>
        </p:spPr>
        <p:txBody>
          <a:bodyPr>
            <a:normAutofit/>
          </a:bodyPr>
          <a:lstStyle/>
          <a:p>
            <a:pPr marL="0" indent="0">
              <a:buNone/>
            </a:pPr>
            <a:endParaRPr lang="en-US" sz="3600" b="1" dirty="0"/>
          </a:p>
          <a:p>
            <a:pPr marL="0" indent="0">
              <a:buNone/>
            </a:pPr>
            <a:endParaRPr lang="en-US" sz="3600" b="1" dirty="0"/>
          </a:p>
          <a:p>
            <a:pPr marL="0" indent="0">
              <a:buNone/>
            </a:pPr>
            <a:r>
              <a:rPr lang="en-US" sz="4400" b="1" dirty="0"/>
              <a:t>This type of offering means we will not consider our circumstances with our natural eyes, but we look only through the eyes of faith at our God our deliverer. </a:t>
            </a:r>
            <a:r>
              <a:rPr lang="en-US" sz="4400" b="1" dirty="0" err="1"/>
              <a:t>Towdah</a:t>
            </a:r>
            <a:r>
              <a:rPr lang="en-US" sz="4400" b="1" dirty="0"/>
              <a:t> is not to be underestimated as it will move the hand of God upon our lives. It believes God for the impossible and releases the power and wisdom of God on our behalf as we praise (</a:t>
            </a:r>
            <a:r>
              <a:rPr lang="en-US" sz="4400" b="1" dirty="0" err="1"/>
              <a:t>Towdah</a:t>
            </a:r>
            <a:r>
              <a:rPr lang="en-US" sz="4400" b="1" dirty="0"/>
              <a:t>) Him. </a:t>
            </a:r>
          </a:p>
        </p:txBody>
      </p:sp>
    </p:spTree>
    <p:extLst>
      <p:ext uri="{BB962C8B-B14F-4D97-AF65-F5344CB8AC3E}">
        <p14:creationId xmlns:p14="http://schemas.microsoft.com/office/powerpoint/2010/main" val="347021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8FD81-33EF-35A8-E934-60FBC361B06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2CEAAC3-6604-627B-44EA-3DB23FE34570}"/>
              </a:ext>
            </a:extLst>
          </p:cNvPr>
          <p:cNvSpPr>
            <a:spLocks noGrp="1"/>
          </p:cNvSpPr>
          <p:nvPr>
            <p:ph idx="1"/>
          </p:nvPr>
        </p:nvSpPr>
        <p:spPr>
          <a:xfrm>
            <a:off x="1" y="0"/>
            <a:ext cx="12192000" cy="6858000"/>
          </a:xfrm>
          <a:solidFill>
            <a:schemeClr val="accent1">
              <a:lumMod val="60000"/>
              <a:lumOff val="40000"/>
            </a:schemeClr>
          </a:solidFill>
        </p:spPr>
        <p:txBody>
          <a:bodyPr>
            <a:normAutofit/>
          </a:bodyPr>
          <a:lstStyle/>
          <a:p>
            <a:pPr marL="0" indent="0">
              <a:buNone/>
            </a:pPr>
            <a:endParaRPr lang="en-US" sz="3600" b="1" dirty="0"/>
          </a:p>
          <a:p>
            <a:pPr marL="0" indent="0">
              <a:buNone/>
            </a:pPr>
            <a:endParaRPr lang="en-US" sz="3600" b="1" dirty="0"/>
          </a:p>
          <a:p>
            <a:pPr marL="0" indent="0">
              <a:buNone/>
            </a:pPr>
            <a:r>
              <a:rPr lang="en-US" sz="3600" b="1" dirty="0"/>
              <a:t>“Enter His gates with thanksgiving (</a:t>
            </a:r>
            <a:r>
              <a:rPr lang="en-US" sz="3600" b="1" dirty="0" err="1"/>
              <a:t>towdah</a:t>
            </a:r>
            <a:r>
              <a:rPr lang="en-US" sz="3600" b="1" dirty="0"/>
              <a:t>), and His courts with praise (</a:t>
            </a:r>
            <a:r>
              <a:rPr lang="en-US" sz="3600" b="1" dirty="0" err="1"/>
              <a:t>tehillah</a:t>
            </a:r>
            <a:r>
              <a:rPr lang="en-US" sz="3600" b="1" dirty="0"/>
              <a:t>). Give thanks (</a:t>
            </a:r>
            <a:r>
              <a:rPr lang="en-US" sz="3600" b="1" dirty="0" err="1"/>
              <a:t>Yadah</a:t>
            </a:r>
            <a:r>
              <a:rPr lang="en-US" sz="3600" b="1" dirty="0"/>
              <a:t>) to Him; bless His name. For the LORD is good; His loving kindness is everlasting, And His faithfulness to all generations.” (Psalm 100:4 NASB)</a:t>
            </a:r>
          </a:p>
          <a:p>
            <a:pPr marL="0" indent="0">
              <a:buNone/>
            </a:pPr>
            <a:r>
              <a:rPr lang="en-US" sz="3600" b="1" dirty="0"/>
              <a:t>"He who offers a sacrifice of thanksgiving (</a:t>
            </a:r>
            <a:r>
              <a:rPr lang="en-US" sz="3600" b="1" dirty="0" err="1"/>
              <a:t>towdah</a:t>
            </a:r>
            <a:r>
              <a:rPr lang="en-US" sz="3600" b="1" dirty="0"/>
              <a:t>) </a:t>
            </a:r>
            <a:r>
              <a:rPr lang="en-US" sz="3600" b="1" dirty="0" err="1"/>
              <a:t>honours</a:t>
            </a:r>
            <a:r>
              <a:rPr lang="en-US" sz="3600" b="1" dirty="0"/>
              <a:t> Me; And to him who orders his way aright I shall show the salvation of God." (</a:t>
            </a:r>
            <a:r>
              <a:rPr lang="en-US" sz="3600" b="1" dirty="0" err="1"/>
              <a:t>Psa</a:t>
            </a:r>
            <a:r>
              <a:rPr lang="en-US" sz="3600" b="1" dirty="0"/>
              <a:t> 50:23 NASB)</a:t>
            </a:r>
          </a:p>
        </p:txBody>
      </p:sp>
    </p:spTree>
    <p:extLst>
      <p:ext uri="{BB962C8B-B14F-4D97-AF65-F5344CB8AC3E}">
        <p14:creationId xmlns:p14="http://schemas.microsoft.com/office/powerpoint/2010/main" val="694745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8FD81-33EF-35A8-E934-60FBC361B06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2CEAAC3-6604-627B-44EA-3DB23FE34570}"/>
              </a:ext>
            </a:extLst>
          </p:cNvPr>
          <p:cNvSpPr>
            <a:spLocks noGrp="1"/>
          </p:cNvSpPr>
          <p:nvPr>
            <p:ph idx="1"/>
          </p:nvPr>
        </p:nvSpPr>
        <p:spPr>
          <a:xfrm>
            <a:off x="1" y="0"/>
            <a:ext cx="12192000" cy="6858000"/>
          </a:xfrm>
          <a:solidFill>
            <a:schemeClr val="accent1">
              <a:lumMod val="60000"/>
              <a:lumOff val="40000"/>
            </a:schemeClr>
          </a:solidFill>
        </p:spPr>
        <p:txBody>
          <a:bodyPr>
            <a:normAutofit/>
          </a:bodyPr>
          <a:lstStyle/>
          <a:p>
            <a:pPr marL="0" indent="0">
              <a:buNone/>
            </a:pPr>
            <a:endParaRPr lang="en-US" sz="3600" b="1" dirty="0"/>
          </a:p>
          <a:p>
            <a:pPr marL="0" indent="0">
              <a:buNone/>
            </a:pPr>
            <a:r>
              <a:rPr lang="en-US" sz="4400" b="1" dirty="0"/>
              <a:t>“He who sacrifices thank offerings (TOWDAH)honors Me, and he prepares the way so that I may show him the salvation of God." (Ps 50:23, NIV)</a:t>
            </a:r>
          </a:p>
          <a:p>
            <a:pPr marL="0" indent="0">
              <a:buNone/>
            </a:pPr>
            <a:endParaRPr lang="en-US" sz="4400" b="1" dirty="0"/>
          </a:p>
          <a:p>
            <a:pPr marL="0" indent="0">
              <a:buNone/>
            </a:pPr>
            <a:r>
              <a:rPr lang="en-US" sz="4400" b="1" dirty="0"/>
              <a:t>“Whoso </a:t>
            </a:r>
            <a:r>
              <a:rPr lang="en-US" sz="4400" b="1" dirty="0" err="1"/>
              <a:t>offereth</a:t>
            </a:r>
            <a:r>
              <a:rPr lang="en-US" sz="4400" b="1" dirty="0"/>
              <a:t> praise </a:t>
            </a:r>
            <a:r>
              <a:rPr lang="en-US" sz="4400" b="1" dirty="0" err="1"/>
              <a:t>glorifieth</a:t>
            </a:r>
            <a:r>
              <a:rPr lang="en-US" sz="4400" b="1" dirty="0"/>
              <a:t> me: and to him that </a:t>
            </a:r>
            <a:r>
              <a:rPr lang="en-US" sz="4400" b="1" dirty="0" err="1"/>
              <a:t>ordereth</a:t>
            </a:r>
            <a:r>
              <a:rPr lang="en-US" sz="4400" b="1" dirty="0"/>
              <a:t> his conversation aright will I shew the salvation of God.”        (Ps 50:23, KJV)</a:t>
            </a:r>
          </a:p>
          <a:p>
            <a:pPr marL="0" indent="0">
              <a:buNone/>
            </a:pPr>
            <a:endParaRPr lang="en-US" sz="3600" b="1" dirty="0"/>
          </a:p>
        </p:txBody>
      </p:sp>
    </p:spTree>
    <p:extLst>
      <p:ext uri="{BB962C8B-B14F-4D97-AF65-F5344CB8AC3E}">
        <p14:creationId xmlns:p14="http://schemas.microsoft.com/office/powerpoint/2010/main" val="32067551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8FD81-33EF-35A8-E934-60FBC361B06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2CEAAC3-6604-627B-44EA-3DB23FE34570}"/>
              </a:ext>
            </a:extLst>
          </p:cNvPr>
          <p:cNvSpPr>
            <a:spLocks noGrp="1"/>
          </p:cNvSpPr>
          <p:nvPr>
            <p:ph idx="1"/>
          </p:nvPr>
        </p:nvSpPr>
        <p:spPr>
          <a:xfrm>
            <a:off x="1" y="0"/>
            <a:ext cx="12192000" cy="6858000"/>
          </a:xfrm>
          <a:solidFill>
            <a:schemeClr val="accent1">
              <a:lumMod val="60000"/>
              <a:lumOff val="40000"/>
            </a:schemeClr>
          </a:solidFill>
        </p:spPr>
        <p:txBody>
          <a:bodyPr>
            <a:normAutofit/>
          </a:bodyPr>
          <a:lstStyle/>
          <a:p>
            <a:pPr marL="0" indent="0">
              <a:buNone/>
            </a:pPr>
            <a:endParaRPr lang="en-US" sz="3600" b="1" dirty="0"/>
          </a:p>
          <a:p>
            <a:pPr marL="0" indent="0">
              <a:buNone/>
            </a:pPr>
            <a:endParaRPr lang="en-US" sz="3600" b="1" dirty="0"/>
          </a:p>
          <a:p>
            <a:pPr marL="0" indent="0">
              <a:buNone/>
            </a:pPr>
            <a:endParaRPr lang="en-US" sz="3600" b="1" dirty="0"/>
          </a:p>
          <a:p>
            <a:pPr marL="0" indent="0">
              <a:buNone/>
            </a:pPr>
            <a:r>
              <a:rPr lang="en-US" sz="4400" b="1" dirty="0"/>
              <a:t>“</a:t>
            </a:r>
            <a:r>
              <a:rPr lang="en-US" sz="4400" b="1" dirty="0" err="1"/>
              <a:t>Towdah</a:t>
            </a:r>
            <a:r>
              <a:rPr lang="en-US" sz="4400" b="1" dirty="0"/>
              <a:t>: Hebrew word for praise, to extend the hands, to speak the same thing. Jesus, the word, is our sacrifice. To confess the word is how we give a sacrifice of praise to God. Further, the word is our entrance into the presence of God. </a:t>
            </a:r>
          </a:p>
          <a:p>
            <a:pPr marL="0" indent="0">
              <a:buNone/>
            </a:pPr>
            <a:endParaRPr lang="en-US" sz="4000" b="1" dirty="0"/>
          </a:p>
        </p:txBody>
      </p:sp>
    </p:spTree>
    <p:extLst>
      <p:ext uri="{BB962C8B-B14F-4D97-AF65-F5344CB8AC3E}">
        <p14:creationId xmlns:p14="http://schemas.microsoft.com/office/powerpoint/2010/main" val="40813098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8FD81-33EF-35A8-E934-60FBC361B06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2CEAAC3-6604-627B-44EA-3DB23FE34570}"/>
              </a:ext>
            </a:extLst>
          </p:cNvPr>
          <p:cNvSpPr>
            <a:spLocks noGrp="1"/>
          </p:cNvSpPr>
          <p:nvPr>
            <p:ph idx="1"/>
          </p:nvPr>
        </p:nvSpPr>
        <p:spPr>
          <a:xfrm>
            <a:off x="1" y="0"/>
            <a:ext cx="12192000" cy="6858000"/>
          </a:xfrm>
          <a:solidFill>
            <a:schemeClr val="accent1">
              <a:lumMod val="60000"/>
              <a:lumOff val="40000"/>
            </a:schemeClr>
          </a:solidFill>
        </p:spPr>
        <p:txBody>
          <a:bodyPr>
            <a:normAutofit/>
          </a:bodyPr>
          <a:lstStyle/>
          <a:p>
            <a:pPr marL="0" indent="0">
              <a:buNone/>
            </a:pPr>
            <a:endParaRPr lang="en-US" sz="3600" b="1" dirty="0"/>
          </a:p>
          <a:p>
            <a:pPr marL="0" indent="0">
              <a:buNone/>
            </a:pPr>
            <a:r>
              <a:rPr lang="en-US" sz="4400" b="1" dirty="0"/>
              <a:t>It is written: “I believed; therefore I have spoken.” Since we have that same spirit of faith, we also believe and therefore speak,” (2 Corinthians 4:13, NIV)</a:t>
            </a:r>
          </a:p>
          <a:p>
            <a:pPr marL="0" indent="0">
              <a:buNone/>
            </a:pPr>
            <a:endParaRPr lang="en-US" sz="4400" b="1" dirty="0"/>
          </a:p>
          <a:p>
            <a:pPr marL="0" indent="0">
              <a:buNone/>
            </a:pPr>
            <a:r>
              <a:rPr lang="en-US" sz="4400" b="1" dirty="0"/>
              <a:t>“Yet we have the same spirit of faith as he had, who wrote in Scripture, “I BELIEVED, THEREFORE I SPOKE.” We also believe, therefore we also speak,”                          (2 Corinthians 4:13, AMP)</a:t>
            </a:r>
          </a:p>
        </p:txBody>
      </p:sp>
    </p:spTree>
    <p:extLst>
      <p:ext uri="{BB962C8B-B14F-4D97-AF65-F5344CB8AC3E}">
        <p14:creationId xmlns:p14="http://schemas.microsoft.com/office/powerpoint/2010/main" val="10096534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8FD81-33EF-35A8-E934-60FBC361B06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2CEAAC3-6604-627B-44EA-3DB23FE34570}"/>
              </a:ext>
            </a:extLst>
          </p:cNvPr>
          <p:cNvSpPr>
            <a:spLocks noGrp="1"/>
          </p:cNvSpPr>
          <p:nvPr>
            <p:ph idx="1"/>
          </p:nvPr>
        </p:nvSpPr>
        <p:spPr>
          <a:xfrm>
            <a:off x="1" y="0"/>
            <a:ext cx="12192000" cy="6858000"/>
          </a:xfrm>
          <a:solidFill>
            <a:schemeClr val="accent1">
              <a:lumMod val="60000"/>
              <a:lumOff val="40000"/>
            </a:schemeClr>
          </a:solidFill>
        </p:spPr>
        <p:txBody>
          <a:bodyPr>
            <a:normAutofit/>
          </a:bodyPr>
          <a:lstStyle/>
          <a:p>
            <a:pPr marL="0" indent="0">
              <a:buNone/>
            </a:pPr>
            <a:r>
              <a:rPr lang="en-US" sz="3600" b="1" dirty="0"/>
              <a:t>Hebrews 11:1</a:t>
            </a:r>
          </a:p>
          <a:p>
            <a:pPr marL="0" indent="0">
              <a:buNone/>
            </a:pPr>
            <a:r>
              <a:rPr lang="en-US" sz="3600" b="1" dirty="0"/>
              <a:t>AMP                                                                                                    “Now faith is the assurance (title deed, confirmation) of things hoped for (divinely guaranteed), and the evidence of things not seen [the conviction of their reality—faith comprehends as fact what cannot be experienced by the physical senses].”</a:t>
            </a:r>
          </a:p>
          <a:p>
            <a:pPr marL="0" indent="0">
              <a:buNone/>
            </a:pPr>
            <a:endParaRPr lang="en-US" sz="3600" b="1" dirty="0"/>
          </a:p>
          <a:p>
            <a:pPr marL="0" indent="0">
              <a:buNone/>
            </a:pPr>
            <a:r>
              <a:rPr lang="en-US" sz="3600" b="1" dirty="0"/>
              <a:t>TPT                                                                                                               “Now faith brings our hopes into reality and becomes the foundation needed to acquire the things we long for. It is all the evidence required to prove what is still unseen.”</a:t>
            </a:r>
          </a:p>
        </p:txBody>
      </p:sp>
    </p:spTree>
    <p:extLst>
      <p:ext uri="{BB962C8B-B14F-4D97-AF65-F5344CB8AC3E}">
        <p14:creationId xmlns:p14="http://schemas.microsoft.com/office/powerpoint/2010/main" val="3589308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Image result for faith works">
            <a:extLst>
              <a:ext uri="{FF2B5EF4-FFF2-40B4-BE49-F238E27FC236}">
                <a16:creationId xmlns:a16="http://schemas.microsoft.com/office/drawing/2014/main" id="{C6DCD36E-3CAD-CD08-204E-486D12408C47}"/>
              </a:ext>
            </a:extLst>
          </p:cNvPr>
          <p:cNvPicPr>
            <a:picLocks noChangeAspect="1"/>
          </p:cNvPicPr>
          <p:nvPr/>
        </p:nvPicPr>
        <p:blipFill>
          <a:blip r:embed="rId2"/>
          <a:stretch>
            <a:fillRect/>
          </a:stretch>
        </p:blipFill>
        <p:spPr>
          <a:xfrm>
            <a:off x="2739438" y="1469"/>
            <a:ext cx="5490162" cy="1342319"/>
          </a:xfrm>
          <a:prstGeom prst="rect">
            <a:avLst/>
          </a:prstGeom>
        </p:spPr>
      </p:pic>
      <p:pic>
        <p:nvPicPr>
          <p:cNvPr id="5" name="Picture 4" descr="05-17-20 Faith Works 5 - Power - YouTube">
            <a:extLst>
              <a:ext uri="{FF2B5EF4-FFF2-40B4-BE49-F238E27FC236}">
                <a16:creationId xmlns:a16="http://schemas.microsoft.com/office/drawing/2014/main" id="{A775B0F4-9D5B-EE25-C016-2930176F0434}"/>
              </a:ext>
            </a:extLst>
          </p:cNvPr>
          <p:cNvPicPr>
            <a:picLocks noChangeAspect="1"/>
          </p:cNvPicPr>
          <p:nvPr/>
        </p:nvPicPr>
        <p:blipFill>
          <a:blip r:embed="rId3"/>
          <a:stretch>
            <a:fillRect/>
          </a:stretch>
        </p:blipFill>
        <p:spPr>
          <a:xfrm>
            <a:off x="8233363" y="-4821"/>
            <a:ext cx="4013199" cy="6848827"/>
          </a:xfrm>
          <a:prstGeom prst="rect">
            <a:avLst/>
          </a:prstGeom>
        </p:spPr>
      </p:pic>
      <p:pic>
        <p:nvPicPr>
          <p:cNvPr id="6" name="Picture 5" descr="James 2:21-26 Living Faith Part 1 – GODcha">
            <a:extLst>
              <a:ext uri="{FF2B5EF4-FFF2-40B4-BE49-F238E27FC236}">
                <a16:creationId xmlns:a16="http://schemas.microsoft.com/office/drawing/2014/main" id="{B5CB970C-9889-15B3-A748-51408790D092}"/>
              </a:ext>
            </a:extLst>
          </p:cNvPr>
          <p:cNvPicPr>
            <a:picLocks noChangeAspect="1"/>
          </p:cNvPicPr>
          <p:nvPr/>
        </p:nvPicPr>
        <p:blipFill>
          <a:blip r:embed="rId4"/>
          <a:stretch>
            <a:fillRect/>
          </a:stretch>
        </p:blipFill>
        <p:spPr>
          <a:xfrm>
            <a:off x="2654772" y="1333030"/>
            <a:ext cx="6619051" cy="5527791"/>
          </a:xfrm>
          <a:prstGeom prst="rect">
            <a:avLst/>
          </a:prstGeom>
        </p:spPr>
      </p:pic>
      <p:pic>
        <p:nvPicPr>
          <p:cNvPr id="7" name="Picture 6" descr="Faith Works - A Study in James - Hope Baptist Church">
            <a:extLst>
              <a:ext uri="{FF2B5EF4-FFF2-40B4-BE49-F238E27FC236}">
                <a16:creationId xmlns:a16="http://schemas.microsoft.com/office/drawing/2014/main" id="{7A870034-1554-5DC4-37EE-BF6AB0ABC73D}"/>
              </a:ext>
            </a:extLst>
          </p:cNvPr>
          <p:cNvPicPr>
            <a:picLocks noChangeAspect="1"/>
          </p:cNvPicPr>
          <p:nvPr/>
        </p:nvPicPr>
        <p:blipFill>
          <a:blip r:embed="rId5"/>
          <a:stretch>
            <a:fillRect/>
          </a:stretch>
        </p:blipFill>
        <p:spPr>
          <a:xfrm>
            <a:off x="9277585" y="5310364"/>
            <a:ext cx="2968977" cy="1543050"/>
          </a:xfrm>
          <a:prstGeom prst="rect">
            <a:avLst/>
          </a:prstGeom>
        </p:spPr>
      </p:pic>
      <p:pic>
        <p:nvPicPr>
          <p:cNvPr id="9" name="Picture 8" descr="Sermons | Abundant Life Church">
            <a:extLst>
              <a:ext uri="{FF2B5EF4-FFF2-40B4-BE49-F238E27FC236}">
                <a16:creationId xmlns:a16="http://schemas.microsoft.com/office/drawing/2014/main" id="{CE0BCCD6-D1DC-7830-9EEC-FB5F6A5B6311}"/>
              </a:ext>
            </a:extLst>
          </p:cNvPr>
          <p:cNvPicPr>
            <a:picLocks noChangeAspect="1"/>
          </p:cNvPicPr>
          <p:nvPr/>
        </p:nvPicPr>
        <p:blipFill>
          <a:blip r:embed="rId6"/>
          <a:stretch>
            <a:fillRect/>
          </a:stretch>
        </p:blipFill>
        <p:spPr>
          <a:xfrm>
            <a:off x="1881" y="4251"/>
            <a:ext cx="2733793" cy="3961421"/>
          </a:xfrm>
          <a:prstGeom prst="rect">
            <a:avLst/>
          </a:prstGeom>
        </p:spPr>
      </p:pic>
      <p:pic>
        <p:nvPicPr>
          <p:cNvPr id="10" name="Picture 9" descr="Faith Works: Sermon Series On James – Faith UMC">
            <a:extLst>
              <a:ext uri="{FF2B5EF4-FFF2-40B4-BE49-F238E27FC236}">
                <a16:creationId xmlns:a16="http://schemas.microsoft.com/office/drawing/2014/main" id="{40596B46-87F7-D875-4177-8A7CCD39A527}"/>
              </a:ext>
            </a:extLst>
          </p:cNvPr>
          <p:cNvPicPr>
            <a:picLocks noChangeAspect="1"/>
          </p:cNvPicPr>
          <p:nvPr/>
        </p:nvPicPr>
        <p:blipFill>
          <a:blip r:embed="rId7"/>
          <a:stretch>
            <a:fillRect/>
          </a:stretch>
        </p:blipFill>
        <p:spPr>
          <a:xfrm>
            <a:off x="1881" y="2199133"/>
            <a:ext cx="2733792" cy="4661066"/>
          </a:xfrm>
          <a:prstGeom prst="rect">
            <a:avLst/>
          </a:prstGeom>
        </p:spPr>
      </p:pic>
    </p:spTree>
    <p:extLst>
      <p:ext uri="{BB962C8B-B14F-4D97-AF65-F5344CB8AC3E}">
        <p14:creationId xmlns:p14="http://schemas.microsoft.com/office/powerpoint/2010/main" val="35549190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8FD81-33EF-35A8-E934-60FBC361B06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2CEAAC3-6604-627B-44EA-3DB23FE34570}"/>
              </a:ext>
            </a:extLst>
          </p:cNvPr>
          <p:cNvSpPr>
            <a:spLocks noGrp="1"/>
          </p:cNvSpPr>
          <p:nvPr>
            <p:ph idx="1"/>
          </p:nvPr>
        </p:nvSpPr>
        <p:spPr>
          <a:xfrm>
            <a:off x="1" y="0"/>
            <a:ext cx="12192000" cy="6858000"/>
          </a:xfrm>
          <a:solidFill>
            <a:schemeClr val="accent1">
              <a:lumMod val="60000"/>
              <a:lumOff val="40000"/>
            </a:schemeClr>
          </a:solidFill>
        </p:spPr>
        <p:txBody>
          <a:bodyPr>
            <a:normAutofit fontScale="92500" lnSpcReduction="10000"/>
          </a:bodyPr>
          <a:lstStyle/>
          <a:p>
            <a:pPr marL="0" indent="0">
              <a:buNone/>
            </a:pPr>
            <a:endParaRPr lang="en-US" sz="3600" b="1" dirty="0"/>
          </a:p>
          <a:p>
            <a:pPr marL="0" indent="0">
              <a:buNone/>
            </a:pPr>
            <a:r>
              <a:rPr lang="en-US" sz="3600" b="1" dirty="0"/>
              <a:t> Jeremiah 32:37-41</a:t>
            </a:r>
          </a:p>
          <a:p>
            <a:pPr marL="0" indent="0">
              <a:buNone/>
            </a:pPr>
            <a:r>
              <a:rPr lang="en-US" sz="3600" b="1" dirty="0"/>
              <a:t>37 I will surely gather them from all the lands where I banish them in my furious anger and great wrath; I will bring them back to this place and let them live in safety. </a:t>
            </a:r>
          </a:p>
          <a:p>
            <a:pPr marL="0" indent="0">
              <a:buNone/>
            </a:pPr>
            <a:r>
              <a:rPr lang="en-US" sz="3600" b="1" dirty="0"/>
              <a:t>38 They will be my people, and I will be their God. </a:t>
            </a:r>
          </a:p>
          <a:p>
            <a:pPr marL="0" indent="0">
              <a:buNone/>
            </a:pPr>
            <a:r>
              <a:rPr lang="en-US" sz="3600" b="1" dirty="0"/>
              <a:t>39 I will give them singleness of heart and action, so that they will always fear me for their own good and the good of their children after them. </a:t>
            </a:r>
          </a:p>
          <a:p>
            <a:pPr marL="0" indent="0">
              <a:buNone/>
            </a:pPr>
            <a:r>
              <a:rPr lang="en-US" sz="3600" b="1" dirty="0"/>
              <a:t>40 I will make an everlasting covenant with them: I will never stop doing good to them, and I will inspire them to fear me, so that they will never turn away from me. \</a:t>
            </a:r>
          </a:p>
          <a:p>
            <a:pPr marL="0" indent="0">
              <a:buNone/>
            </a:pPr>
            <a:r>
              <a:rPr lang="en-US" sz="3600" b="1" dirty="0"/>
              <a:t>41 I will rejoice in doing them good and will assuredly plant them in this land with all my heart and soul. </a:t>
            </a:r>
          </a:p>
          <a:p>
            <a:pPr marL="0" indent="0">
              <a:buNone/>
            </a:pPr>
            <a:endParaRPr lang="en-US" sz="3600" b="1" dirty="0"/>
          </a:p>
          <a:p>
            <a:pPr marL="0" indent="0">
              <a:buNone/>
            </a:pPr>
            <a:endParaRPr lang="en-US" sz="3600" b="1" dirty="0"/>
          </a:p>
        </p:txBody>
      </p:sp>
    </p:spTree>
    <p:extLst>
      <p:ext uri="{BB962C8B-B14F-4D97-AF65-F5344CB8AC3E}">
        <p14:creationId xmlns:p14="http://schemas.microsoft.com/office/powerpoint/2010/main" val="41745828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8FD81-33EF-35A8-E934-60FBC361B06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2CEAAC3-6604-627B-44EA-3DB23FE34570}"/>
              </a:ext>
            </a:extLst>
          </p:cNvPr>
          <p:cNvSpPr>
            <a:spLocks noGrp="1"/>
          </p:cNvSpPr>
          <p:nvPr>
            <p:ph idx="1"/>
          </p:nvPr>
        </p:nvSpPr>
        <p:spPr>
          <a:xfrm>
            <a:off x="1" y="0"/>
            <a:ext cx="12192000" cy="6858000"/>
          </a:xfrm>
          <a:solidFill>
            <a:schemeClr val="accent1">
              <a:lumMod val="60000"/>
              <a:lumOff val="40000"/>
            </a:schemeClr>
          </a:solidFill>
        </p:spPr>
        <p:txBody>
          <a:bodyPr>
            <a:normAutofit lnSpcReduction="10000"/>
          </a:bodyPr>
          <a:lstStyle/>
          <a:p>
            <a:pPr marL="0" indent="0">
              <a:buNone/>
            </a:pPr>
            <a:endParaRPr lang="en-US" sz="3600" b="1" dirty="0"/>
          </a:p>
          <a:p>
            <a:pPr marL="0" indent="0">
              <a:buNone/>
            </a:pPr>
            <a:r>
              <a:rPr lang="en-US" sz="3600" b="1" dirty="0"/>
              <a:t> Jeremiah 32:42-44</a:t>
            </a:r>
          </a:p>
          <a:p>
            <a:pPr marL="0" indent="0">
              <a:buNone/>
            </a:pPr>
            <a:r>
              <a:rPr lang="en-US" sz="3600" b="1" dirty="0"/>
              <a:t>42 "This is what the Lord says: As I have brought all this great calamity on this people, so I will give them all the prosperity I have promised them. </a:t>
            </a:r>
          </a:p>
          <a:p>
            <a:pPr marL="0" indent="0">
              <a:buNone/>
            </a:pPr>
            <a:r>
              <a:rPr lang="en-US" sz="3600" b="1" dirty="0"/>
              <a:t>43 Once more fields will be bought in this land of which you say, 'It is a desolate waste, without men or animals, for it has been handed over to the Babylonians.’ </a:t>
            </a:r>
          </a:p>
          <a:p>
            <a:pPr marL="0" indent="0">
              <a:buNone/>
            </a:pPr>
            <a:r>
              <a:rPr lang="en-US" sz="3600" b="1" dirty="0"/>
              <a:t>44 Fields will be bought for silver, and deeds will be signed, sealed and witnessed in the territory of Benjamin, in the villages around Jerusalem, in the towns of Judah and in the towns of the hill country, of the western foothills and of the Negev, because I will restore their fortunes, declares the Lord." NIV</a:t>
            </a:r>
          </a:p>
          <a:p>
            <a:pPr marL="0" indent="0">
              <a:buNone/>
            </a:pPr>
            <a:endParaRPr lang="en-US" sz="3600" b="1" dirty="0"/>
          </a:p>
          <a:p>
            <a:pPr marL="0" indent="0">
              <a:buNone/>
            </a:pPr>
            <a:endParaRPr lang="en-US" sz="3600" b="1" dirty="0"/>
          </a:p>
        </p:txBody>
      </p:sp>
    </p:spTree>
    <p:extLst>
      <p:ext uri="{BB962C8B-B14F-4D97-AF65-F5344CB8AC3E}">
        <p14:creationId xmlns:p14="http://schemas.microsoft.com/office/powerpoint/2010/main" val="27308514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728663" y="1422400"/>
            <a:ext cx="4505552" cy="2387600"/>
          </a:xfrm>
        </p:spPr>
        <p:txBody>
          <a:bodyPr>
            <a:normAutofit/>
          </a:bodyPr>
          <a:lstStyle/>
          <a:p>
            <a:pPr algn="l"/>
            <a:endParaRPr lang="en-US" sz="5000">
              <a:solidFill>
                <a:schemeClr val="bg1"/>
              </a:solidFill>
            </a:endParaRPr>
          </a:p>
        </p:txBody>
      </p:sp>
      <p:sp>
        <p:nvSpPr>
          <p:cNvPr id="3" name="Subtitle 2"/>
          <p:cNvSpPr>
            <a:spLocks noGrp="1"/>
          </p:cNvSpPr>
          <p:nvPr>
            <p:ph type="subTitle" idx="1"/>
          </p:nvPr>
        </p:nvSpPr>
        <p:spPr>
          <a:xfrm>
            <a:off x="728663" y="3902075"/>
            <a:ext cx="4505552" cy="1655762"/>
          </a:xfrm>
        </p:spPr>
        <p:txBody>
          <a:bodyPr>
            <a:normAutofit/>
          </a:bodyPr>
          <a:lstStyle/>
          <a:p>
            <a:pPr algn="l"/>
            <a:endParaRPr lang="en-US" sz="2000">
              <a:solidFill>
                <a:schemeClr val="bg1"/>
              </a:solidFill>
            </a:endParaRPr>
          </a:p>
        </p:txBody>
      </p:sp>
      <p:sp>
        <p:nvSpPr>
          <p:cNvPr id="25" name="Freeform: Shape 24">
            <a:extLst>
              <a:ext uri="{FF2B5EF4-FFF2-40B4-BE49-F238E27FC236}">
                <a16:creationId xmlns:a16="http://schemas.microsoft.com/office/drawing/2014/main" id="{0277405F-0B4F-4418-B773-1B38814125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30421" y="226893"/>
            <a:ext cx="5968658" cy="6085007"/>
          </a:xfrm>
          <a:custGeom>
            <a:avLst/>
            <a:gdLst>
              <a:gd name="connsiteX0" fmla="*/ 0 w 5968658"/>
              <a:gd name="connsiteY0" fmla="*/ 0 h 6085007"/>
              <a:gd name="connsiteX1" fmla="*/ 3557919 w 5968658"/>
              <a:gd name="connsiteY1" fmla="*/ 0 h 6085007"/>
              <a:gd name="connsiteX2" fmla="*/ 3557919 w 5968658"/>
              <a:gd name="connsiteY2" fmla="*/ 2195749 h 6085007"/>
              <a:gd name="connsiteX3" fmla="*/ 5968658 w 5968658"/>
              <a:gd name="connsiteY3" fmla="*/ 2195749 h 6085007"/>
              <a:gd name="connsiteX4" fmla="*/ 5968658 w 5968658"/>
              <a:gd name="connsiteY4" fmla="*/ 6085007 h 6085007"/>
              <a:gd name="connsiteX5" fmla="*/ 2058230 w 5968658"/>
              <a:gd name="connsiteY5" fmla="*/ 6085007 h 6085007"/>
              <a:gd name="connsiteX6" fmla="*/ 2058230 w 5968658"/>
              <a:gd name="connsiteY6" fmla="*/ 3538657 h 6085007"/>
              <a:gd name="connsiteX7" fmla="*/ 0 w 5968658"/>
              <a:gd name="connsiteY7" fmla="*/ 3538657 h 6085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68658" h="6085007">
                <a:moveTo>
                  <a:pt x="0" y="0"/>
                </a:moveTo>
                <a:lnTo>
                  <a:pt x="3557919" y="0"/>
                </a:lnTo>
                <a:lnTo>
                  <a:pt x="3557919" y="2195749"/>
                </a:lnTo>
                <a:lnTo>
                  <a:pt x="5968658" y="2195749"/>
                </a:lnTo>
                <a:lnTo>
                  <a:pt x="5968658" y="6085007"/>
                </a:lnTo>
                <a:lnTo>
                  <a:pt x="2058230" y="6085007"/>
                </a:lnTo>
                <a:lnTo>
                  <a:pt x="2058230" y="3538657"/>
                </a:lnTo>
                <a:lnTo>
                  <a:pt x="0" y="3538657"/>
                </a:lnTo>
                <a:close/>
              </a:path>
            </a:pathLst>
          </a:custGeom>
          <a:solidFill>
            <a:schemeClr val="tx1">
              <a:lumMod val="95000"/>
              <a:lumOff val="5000"/>
            </a:schemeClr>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7">
            <a:extLst>
              <a:ext uri="{FF2B5EF4-FFF2-40B4-BE49-F238E27FC236}">
                <a16:creationId xmlns:a16="http://schemas.microsoft.com/office/drawing/2014/main" id="{6B4DBB36-D83D-4B3E-912C-06B51BE6E179}"/>
              </a:ext>
            </a:extLst>
          </p:cNvPr>
          <p:cNvPicPr>
            <a:picLocks noChangeAspect="1"/>
          </p:cNvPicPr>
          <p:nvPr/>
        </p:nvPicPr>
        <p:blipFill>
          <a:blip r:embed="rId2"/>
          <a:stretch>
            <a:fillRect/>
          </a:stretch>
        </p:blipFill>
        <p:spPr>
          <a:xfrm>
            <a:off x="5191391" y="2192"/>
            <a:ext cx="7004389" cy="6815866"/>
          </a:xfrm>
          <a:prstGeom prst="rect">
            <a:avLst/>
          </a:prstGeom>
        </p:spPr>
      </p:pic>
      <p:pic>
        <p:nvPicPr>
          <p:cNvPr id="18" name="Picture 18" descr="A picture containing text&#10;&#10;Description automatically generated">
            <a:extLst>
              <a:ext uri="{FF2B5EF4-FFF2-40B4-BE49-F238E27FC236}">
                <a16:creationId xmlns:a16="http://schemas.microsoft.com/office/drawing/2014/main" id="{9CCC8343-1C55-4668-AD52-34DD2344ACD1}"/>
              </a:ext>
            </a:extLst>
          </p:cNvPr>
          <p:cNvPicPr>
            <a:picLocks noChangeAspect="1"/>
          </p:cNvPicPr>
          <p:nvPr/>
        </p:nvPicPr>
        <p:blipFill>
          <a:blip r:embed="rId3"/>
          <a:stretch>
            <a:fillRect/>
          </a:stretch>
        </p:blipFill>
        <p:spPr>
          <a:xfrm>
            <a:off x="4223" y="39488"/>
            <a:ext cx="8858145" cy="2473101"/>
          </a:xfrm>
          <a:prstGeom prst="rect">
            <a:avLst/>
          </a:prstGeom>
        </p:spPr>
      </p:pic>
      <p:pic>
        <p:nvPicPr>
          <p:cNvPr id="19" name="Picture 19" descr="Text&#10;&#10;Description automatically generated">
            <a:extLst>
              <a:ext uri="{FF2B5EF4-FFF2-40B4-BE49-F238E27FC236}">
                <a16:creationId xmlns:a16="http://schemas.microsoft.com/office/drawing/2014/main" id="{A1A3147E-39A7-4F9B-8B87-9406B356FE7A}"/>
              </a:ext>
            </a:extLst>
          </p:cNvPr>
          <p:cNvPicPr>
            <a:picLocks noChangeAspect="1"/>
          </p:cNvPicPr>
          <p:nvPr/>
        </p:nvPicPr>
        <p:blipFill>
          <a:blip r:embed="rId4"/>
          <a:stretch>
            <a:fillRect/>
          </a:stretch>
        </p:blipFill>
        <p:spPr>
          <a:xfrm>
            <a:off x="59473" y="2614032"/>
            <a:ext cx="3765395" cy="1750742"/>
          </a:xfrm>
          <a:prstGeom prst="rect">
            <a:avLst/>
          </a:prstGeom>
        </p:spPr>
      </p:pic>
      <p:pic>
        <p:nvPicPr>
          <p:cNvPr id="20" name="Picture 20" descr="Text&#10;&#10;Description automatically generated">
            <a:extLst>
              <a:ext uri="{FF2B5EF4-FFF2-40B4-BE49-F238E27FC236}">
                <a16:creationId xmlns:a16="http://schemas.microsoft.com/office/drawing/2014/main" id="{7CA35043-4A47-4723-A0E3-3F78AEC22D73}"/>
              </a:ext>
            </a:extLst>
          </p:cNvPr>
          <p:cNvPicPr>
            <a:picLocks noChangeAspect="1"/>
          </p:cNvPicPr>
          <p:nvPr/>
        </p:nvPicPr>
        <p:blipFill>
          <a:blip r:embed="rId4"/>
          <a:stretch>
            <a:fillRect/>
          </a:stretch>
        </p:blipFill>
        <p:spPr>
          <a:xfrm>
            <a:off x="3717" y="4370349"/>
            <a:ext cx="4852639" cy="1825083"/>
          </a:xfrm>
          <a:prstGeom prst="rect">
            <a:avLst/>
          </a:prstGeom>
        </p:spPr>
      </p:pic>
      <p:pic>
        <p:nvPicPr>
          <p:cNvPr id="21" name="Picture 21" descr="Text&#10;&#10;Description automatically generated">
            <a:extLst>
              <a:ext uri="{FF2B5EF4-FFF2-40B4-BE49-F238E27FC236}">
                <a16:creationId xmlns:a16="http://schemas.microsoft.com/office/drawing/2014/main" id="{258C2EF3-4774-41A4-80E6-666710CF9B08}"/>
              </a:ext>
            </a:extLst>
          </p:cNvPr>
          <p:cNvPicPr>
            <a:picLocks noChangeAspect="1"/>
          </p:cNvPicPr>
          <p:nvPr/>
        </p:nvPicPr>
        <p:blipFill>
          <a:blip r:embed="rId4"/>
          <a:stretch>
            <a:fillRect/>
          </a:stretch>
        </p:blipFill>
        <p:spPr>
          <a:xfrm>
            <a:off x="3718" y="5606276"/>
            <a:ext cx="6339467" cy="1648522"/>
          </a:xfrm>
          <a:prstGeom prst="rect">
            <a:avLst/>
          </a:prstGeom>
        </p:spPr>
      </p:pic>
    </p:spTree>
    <p:extLst>
      <p:ext uri="{BB962C8B-B14F-4D97-AF65-F5344CB8AC3E}">
        <p14:creationId xmlns:p14="http://schemas.microsoft.com/office/powerpoint/2010/main" val="4065363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4">
            <a:extLst>
              <a:ext uri="{FF2B5EF4-FFF2-40B4-BE49-F238E27FC236}">
                <a16:creationId xmlns:a16="http://schemas.microsoft.com/office/drawing/2014/main" id="{A8CCCB6D-5162-4AAE-A5E3-3AC55410D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6">
            <a:extLst>
              <a:ext uri="{FF2B5EF4-FFF2-40B4-BE49-F238E27FC236}">
                <a16:creationId xmlns:a16="http://schemas.microsoft.com/office/drawing/2014/main" id="{0BCD8C04-CC7B-40EF-82EB-E9821F79BB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0" y="2458"/>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8" descr="Text&#10;&#10;Description automatically generated">
            <a:extLst>
              <a:ext uri="{FF2B5EF4-FFF2-40B4-BE49-F238E27FC236}">
                <a16:creationId xmlns:a16="http://schemas.microsoft.com/office/drawing/2014/main" id="{207ED690-7065-4E67-8292-4BC7C3A38910}"/>
              </a:ext>
            </a:extLst>
          </p:cNvPr>
          <p:cNvPicPr>
            <a:picLocks noChangeAspect="1"/>
          </p:cNvPicPr>
          <p:nvPr/>
        </p:nvPicPr>
        <p:blipFill rotWithShape="1">
          <a:blip r:embed="rId2">
            <a:alphaModFix amt="40000"/>
          </a:blip>
          <a:srcRect r="7586"/>
          <a:stretch/>
        </p:blipFill>
        <p:spPr>
          <a:xfrm>
            <a:off x="-170" y="10"/>
            <a:ext cx="8450317" cy="6857990"/>
          </a:xfrm>
          <a:prstGeom prst="rect">
            <a:avLst/>
          </a:prstGeom>
        </p:spPr>
      </p:pic>
      <p:sp>
        <p:nvSpPr>
          <p:cNvPr id="2" name="Title 1"/>
          <p:cNvSpPr>
            <a:spLocks noGrp="1"/>
          </p:cNvSpPr>
          <p:nvPr>
            <p:ph type="ctrTitle"/>
          </p:nvPr>
        </p:nvSpPr>
        <p:spPr>
          <a:xfrm>
            <a:off x="643468" y="643467"/>
            <a:ext cx="4620584" cy="4567137"/>
          </a:xfrm>
        </p:spPr>
        <p:txBody>
          <a:bodyPr>
            <a:normAutofit/>
          </a:bodyPr>
          <a:lstStyle/>
          <a:p>
            <a:pPr algn="l"/>
            <a:r>
              <a:rPr lang="en-US" sz="3700" b="1">
                <a:solidFill>
                  <a:srgbClr val="FFFFFF"/>
                </a:solidFill>
                <a:ea typeface="+mj-lt"/>
                <a:cs typeface="+mj-lt"/>
              </a:rPr>
              <a:t>MIRACLES! MIRACLES! MIRACLES!</a:t>
            </a:r>
            <a:endParaRPr lang="en-US" sz="3700">
              <a:solidFill>
                <a:srgbClr val="FFFFFF"/>
              </a:solidFill>
              <a:cs typeface="Calibri Light"/>
            </a:endParaRPr>
          </a:p>
        </p:txBody>
      </p:sp>
      <p:sp>
        <p:nvSpPr>
          <p:cNvPr id="3" name="Subtitle 2"/>
          <p:cNvSpPr>
            <a:spLocks noGrp="1"/>
          </p:cNvSpPr>
          <p:nvPr>
            <p:ph type="subTitle" idx="1"/>
          </p:nvPr>
        </p:nvSpPr>
        <p:spPr>
          <a:xfrm>
            <a:off x="643467" y="5277683"/>
            <a:ext cx="5582360" cy="936849"/>
          </a:xfrm>
        </p:spPr>
        <p:txBody>
          <a:bodyPr vert="horz" lIns="91440" tIns="45720" rIns="91440" bIns="45720" rtlCol="0">
            <a:normAutofit fontScale="92500" lnSpcReduction="10000"/>
          </a:bodyPr>
          <a:lstStyle/>
          <a:p>
            <a:pPr algn="l"/>
            <a:r>
              <a:rPr lang="en-US" i="1" dirty="0">
                <a:solidFill>
                  <a:srgbClr val="FFFFFF"/>
                </a:solidFill>
                <a:latin typeface="Arial Black" panose="020B0A04020102020204" pitchFamily="34" charset="0"/>
                <a:cs typeface="Calibri"/>
              </a:rPr>
              <a:t>MIRACLE MANIFESTATIONS ARE UPON – ENTER THE DOOR TO THE MIRACULOUS</a:t>
            </a:r>
            <a:r>
              <a:rPr lang="en-US" dirty="0">
                <a:solidFill>
                  <a:srgbClr val="FFFFFF"/>
                </a:solidFill>
                <a:latin typeface="Arial Black" panose="020B0A04020102020204" pitchFamily="34" charset="0"/>
                <a:cs typeface="Calibri"/>
              </a:rPr>
              <a:t>!</a:t>
            </a:r>
          </a:p>
        </p:txBody>
      </p:sp>
      <p:pic>
        <p:nvPicPr>
          <p:cNvPr id="6" name="Picture 6" descr="A picture containing outdoor, light, dark, night&#10;&#10;Description automatically generated">
            <a:extLst>
              <a:ext uri="{FF2B5EF4-FFF2-40B4-BE49-F238E27FC236}">
                <a16:creationId xmlns:a16="http://schemas.microsoft.com/office/drawing/2014/main" id="{E4D0B1DD-1D78-4402-A531-CCD814D5BCB3}"/>
              </a:ext>
            </a:extLst>
          </p:cNvPr>
          <p:cNvPicPr>
            <a:picLocks noChangeAspect="1"/>
          </p:cNvPicPr>
          <p:nvPr/>
        </p:nvPicPr>
        <p:blipFill rotWithShape="1">
          <a:blip r:embed="rId3"/>
          <a:srcRect l="17395" r="17395"/>
          <a:stretch/>
        </p:blipFill>
        <p:spPr>
          <a:xfrm>
            <a:off x="6225997" y="-2458"/>
            <a:ext cx="5962785" cy="685800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6" descr="A picture containing outdoor, light, dark, night&#10;&#10;Description automatically generated">
            <a:extLst>
              <a:ext uri="{FF2B5EF4-FFF2-40B4-BE49-F238E27FC236}">
                <a16:creationId xmlns:a16="http://schemas.microsoft.com/office/drawing/2014/main" id="{E4D0B1DD-1D78-4402-A531-CCD814D5BCB3}"/>
              </a:ext>
            </a:extLst>
          </p:cNvPr>
          <p:cNvPicPr>
            <a:picLocks noChangeAspect="1"/>
          </p:cNvPicPr>
          <p:nvPr/>
        </p:nvPicPr>
        <p:blipFill rotWithShape="1">
          <a:blip r:embed="rId2"/>
          <a:srcRect t="25000"/>
          <a:stretch/>
        </p:blipFill>
        <p:spPr>
          <a:xfrm>
            <a:off x="-3047" y="10"/>
            <a:ext cx="12191999" cy="6857990"/>
          </a:xfrm>
          <a:prstGeom prst="rect">
            <a:avLst/>
          </a:prstGeom>
        </p:spPr>
      </p:pic>
      <p:sp>
        <p:nvSpPr>
          <p:cNvPr id="22" name="Rectangle 2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1097280" y="3847476"/>
            <a:ext cx="10058400" cy="52852"/>
          </a:xfrm>
          <a:effectLst>
            <a:outerShdw blurRad="50800" dist="38100" dir="2700000" algn="tl" rotWithShape="0">
              <a:prstClr val="black">
                <a:alpha val="40000"/>
              </a:prstClr>
            </a:outerShdw>
          </a:effectLst>
        </p:spPr>
        <p:txBody>
          <a:bodyPr>
            <a:normAutofit fontScale="90000"/>
          </a:bodyPr>
          <a:lstStyle/>
          <a:p>
            <a:endParaRPr lang="en-US" sz="5200" dirty="0">
              <a:solidFill>
                <a:srgbClr val="FFFFFF"/>
              </a:solidFill>
            </a:endParaRPr>
          </a:p>
        </p:txBody>
      </p:sp>
      <p:sp>
        <p:nvSpPr>
          <p:cNvPr id="3" name="Subtitle 2"/>
          <p:cNvSpPr>
            <a:spLocks noGrp="1"/>
          </p:cNvSpPr>
          <p:nvPr>
            <p:ph type="subTitle" idx="1"/>
          </p:nvPr>
        </p:nvSpPr>
        <p:spPr>
          <a:xfrm>
            <a:off x="40686" y="5140700"/>
            <a:ext cx="12112082" cy="1719463"/>
          </a:xfrm>
          <a:effectLst>
            <a:outerShdw blurRad="50800" dist="38100" dir="2700000" algn="tl" rotWithShape="0">
              <a:prstClr val="black">
                <a:alpha val="40000"/>
              </a:prstClr>
            </a:outerShdw>
          </a:effectLst>
        </p:spPr>
        <p:txBody>
          <a:bodyPr vert="horz" lIns="91440" tIns="45720" rIns="91440" bIns="45720" rtlCol="0" anchor="t">
            <a:normAutofit/>
          </a:bodyPr>
          <a:lstStyle/>
          <a:p>
            <a:r>
              <a:rPr lang="en-US" sz="4000" b="1" dirty="0">
                <a:solidFill>
                  <a:srgbClr val="FFFFFF"/>
                </a:solidFill>
                <a:ea typeface="+mn-lt"/>
                <a:cs typeface="+mn-lt"/>
              </a:rPr>
              <a:t>THE SEASON OF MIRACLES! MIRACLES! MIRACLES!</a:t>
            </a:r>
          </a:p>
          <a:p>
            <a:r>
              <a:rPr lang="en-US" b="1" dirty="0">
                <a:solidFill>
                  <a:srgbClr val="FFFFFF"/>
                </a:solidFill>
                <a:cs typeface="Calibri"/>
              </a:rPr>
              <a:t>"...LET'S GO! LET'S HURRY AND FIND THIS WORD WHO IS BORN IN BETHLEHEM AND SEE FOR OURSELVES WHAT THE LORD HAS REVEALED TO US"   Luke 2:15TPT</a:t>
            </a:r>
          </a:p>
          <a:p>
            <a:endParaRPr lang="en-US" dirty="0">
              <a:solidFill>
                <a:srgbClr val="FFFFFF"/>
              </a:solidFill>
              <a:cs typeface="Calibri"/>
            </a:endParaRPr>
          </a:p>
        </p:txBody>
      </p:sp>
    </p:spTree>
    <p:extLst>
      <p:ext uri="{BB962C8B-B14F-4D97-AF65-F5344CB8AC3E}">
        <p14:creationId xmlns:p14="http://schemas.microsoft.com/office/powerpoint/2010/main" val="858283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3" name="Rectangle 125">
            <a:extLst>
              <a:ext uri="{FF2B5EF4-FFF2-40B4-BE49-F238E27FC236}">
                <a16:creationId xmlns:a16="http://schemas.microsoft.com/office/drawing/2014/main" id="{A81E7530-396C-45F0-92F4-A885648D16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4" descr="A picture containing website&#10;&#10;Description automatically generated">
            <a:extLst>
              <a:ext uri="{FF2B5EF4-FFF2-40B4-BE49-F238E27FC236}">
                <a16:creationId xmlns:a16="http://schemas.microsoft.com/office/drawing/2014/main" id="{9D087A21-51E2-4997-AAD7-4CDC624FDA62}"/>
              </a:ext>
            </a:extLst>
          </p:cNvPr>
          <p:cNvPicPr>
            <a:picLocks noChangeAspect="1"/>
          </p:cNvPicPr>
          <p:nvPr/>
        </p:nvPicPr>
        <p:blipFill rotWithShape="1">
          <a:blip r:embed="rId2"/>
          <a:srcRect t="5828" r="1" b="15265"/>
          <a:stretch/>
        </p:blipFill>
        <p:spPr>
          <a:xfrm>
            <a:off x="603671" y="-1"/>
            <a:ext cx="11588329" cy="6857999"/>
          </a:xfrm>
          <a:prstGeom prst="rect">
            <a:avLst/>
          </a:prstGeom>
        </p:spPr>
      </p:pic>
      <p:sp>
        <p:nvSpPr>
          <p:cNvPr id="155" name="Rectangle 127">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19898"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CA919A8-4C8B-4711-B054-95F9B70E89D3}"/>
              </a:ext>
            </a:extLst>
          </p:cNvPr>
          <p:cNvSpPr>
            <a:spLocks noGrp="1"/>
          </p:cNvSpPr>
          <p:nvPr>
            <p:ph type="title"/>
          </p:nvPr>
        </p:nvSpPr>
        <p:spPr>
          <a:xfrm>
            <a:off x="1166649" y="721805"/>
            <a:ext cx="3874686" cy="2147520"/>
          </a:xfrm>
        </p:spPr>
        <p:txBody>
          <a:bodyPr>
            <a:normAutofit/>
          </a:bodyPr>
          <a:lstStyle/>
          <a:p>
            <a:endParaRPr lang="en-US">
              <a:solidFill>
                <a:schemeClr val="bg1"/>
              </a:solidFill>
            </a:endParaRPr>
          </a:p>
        </p:txBody>
      </p:sp>
      <p:sp>
        <p:nvSpPr>
          <p:cNvPr id="156" name="Rectangle 129">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57" name="Group 131">
            <a:extLst>
              <a:ext uri="{FF2B5EF4-FFF2-40B4-BE49-F238E27FC236}">
                <a16:creationId xmlns:a16="http://schemas.microsoft.com/office/drawing/2014/main" id="{81DE8B58-F373-409E-A253-4380A66091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1188720" y="73152"/>
            <a:chExt cx="1178966" cy="232963"/>
          </a:xfrm>
        </p:grpSpPr>
        <p:sp>
          <p:nvSpPr>
            <p:cNvPr id="158" name="Rectangle 64">
              <a:extLst>
                <a:ext uri="{FF2B5EF4-FFF2-40B4-BE49-F238E27FC236}">
                  <a16:creationId xmlns:a16="http://schemas.microsoft.com/office/drawing/2014/main" id="{F5ACE265-D22D-48CC-99DE-EB81AE92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9" name="Rectangle 66">
              <a:extLst>
                <a:ext uri="{FF2B5EF4-FFF2-40B4-BE49-F238E27FC236}">
                  <a16:creationId xmlns:a16="http://schemas.microsoft.com/office/drawing/2014/main" id="{6FE80EEA-F4ED-4436-8861-0BEAAEFE76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0" name="Rectangle 64">
              <a:extLst>
                <a:ext uri="{FF2B5EF4-FFF2-40B4-BE49-F238E27FC236}">
                  <a16:creationId xmlns:a16="http://schemas.microsoft.com/office/drawing/2014/main" id="{C3642BC8-86E8-47D0-8846-3E4D49E4B4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1" name="Rectangle 66">
              <a:extLst>
                <a:ext uri="{FF2B5EF4-FFF2-40B4-BE49-F238E27FC236}">
                  <a16:creationId xmlns:a16="http://schemas.microsoft.com/office/drawing/2014/main" id="{82D35214-3634-4180-BF0E-45B614516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7" name="Rectangle 64">
              <a:extLst>
                <a:ext uri="{FF2B5EF4-FFF2-40B4-BE49-F238E27FC236}">
                  <a16:creationId xmlns:a16="http://schemas.microsoft.com/office/drawing/2014/main" id="{15BE89E6-3D1C-42B5-A950-E72889F8BB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8" name="Rectangle 66">
              <a:extLst>
                <a:ext uri="{FF2B5EF4-FFF2-40B4-BE49-F238E27FC236}">
                  <a16:creationId xmlns:a16="http://schemas.microsoft.com/office/drawing/2014/main" id="{473771CC-5097-4E08-9606-24B0BC9A0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9" name="Rectangle 64">
              <a:extLst>
                <a:ext uri="{FF2B5EF4-FFF2-40B4-BE49-F238E27FC236}">
                  <a16:creationId xmlns:a16="http://schemas.microsoft.com/office/drawing/2014/main" id="{BE872634-00DA-47BD-880D-5C05FFADC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0" name="Rectangle 66">
              <a:extLst>
                <a:ext uri="{FF2B5EF4-FFF2-40B4-BE49-F238E27FC236}">
                  <a16:creationId xmlns:a16="http://schemas.microsoft.com/office/drawing/2014/main" id="{4F151F5C-DE9B-460E-BC51-471F4A8A5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1" name="Rectangle 64">
              <a:extLst>
                <a:ext uri="{FF2B5EF4-FFF2-40B4-BE49-F238E27FC236}">
                  <a16:creationId xmlns:a16="http://schemas.microsoft.com/office/drawing/2014/main" id="{34557B8A-4D2F-4D0D-B746-59EA85318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2" name="Rectangle 66">
              <a:extLst>
                <a:ext uri="{FF2B5EF4-FFF2-40B4-BE49-F238E27FC236}">
                  <a16:creationId xmlns:a16="http://schemas.microsoft.com/office/drawing/2014/main" id="{C764CD8E-E409-4E9B-8E87-746DDE36D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 name="Rectangle 64">
              <a:extLst>
                <a:ext uri="{FF2B5EF4-FFF2-40B4-BE49-F238E27FC236}">
                  <a16:creationId xmlns:a16="http://schemas.microsoft.com/office/drawing/2014/main" id="{8E27A01D-2F01-4286-9453-3FBF6E84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4" name="Rectangle 66">
              <a:extLst>
                <a:ext uri="{FF2B5EF4-FFF2-40B4-BE49-F238E27FC236}">
                  <a16:creationId xmlns:a16="http://schemas.microsoft.com/office/drawing/2014/main" id="{460487A5-12EB-422E-9588-8FF06FAF73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5" name="Rectangle 64">
              <a:extLst>
                <a:ext uri="{FF2B5EF4-FFF2-40B4-BE49-F238E27FC236}">
                  <a16:creationId xmlns:a16="http://schemas.microsoft.com/office/drawing/2014/main" id="{7D522D20-C9F7-4B34-9066-4B43ADAABD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6" name="Rectangle 66">
              <a:extLst>
                <a:ext uri="{FF2B5EF4-FFF2-40B4-BE49-F238E27FC236}">
                  <a16:creationId xmlns:a16="http://schemas.microsoft.com/office/drawing/2014/main" id="{97B04F2C-295B-447A-8941-0AD4F55516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7" name="Rectangle 64">
              <a:extLst>
                <a:ext uri="{FF2B5EF4-FFF2-40B4-BE49-F238E27FC236}">
                  <a16:creationId xmlns:a16="http://schemas.microsoft.com/office/drawing/2014/main" id="{17D7FF91-B366-4534-B9B4-5710926EE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8" name="Rectangle 66">
              <a:extLst>
                <a:ext uri="{FF2B5EF4-FFF2-40B4-BE49-F238E27FC236}">
                  <a16:creationId xmlns:a16="http://schemas.microsoft.com/office/drawing/2014/main" id="{B5B8116C-ADD9-4826-9C37-270377E8F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9" name="Rectangle 64">
              <a:extLst>
                <a:ext uri="{FF2B5EF4-FFF2-40B4-BE49-F238E27FC236}">
                  <a16:creationId xmlns:a16="http://schemas.microsoft.com/office/drawing/2014/main" id="{22D01D96-8DB8-40BF-83AC-4CA49EC263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0" name="Rectangle 66">
              <a:extLst>
                <a:ext uri="{FF2B5EF4-FFF2-40B4-BE49-F238E27FC236}">
                  <a16:creationId xmlns:a16="http://schemas.microsoft.com/office/drawing/2014/main" id="{44B584CD-5E60-4B15-847C-B30D15DA1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1" name="Rectangle 64">
              <a:extLst>
                <a:ext uri="{FF2B5EF4-FFF2-40B4-BE49-F238E27FC236}">
                  <a16:creationId xmlns:a16="http://schemas.microsoft.com/office/drawing/2014/main" id="{CF2BB7DC-B968-4F0B-9748-BF0E6E297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2" name="Rectangle 66">
              <a:extLst>
                <a:ext uri="{FF2B5EF4-FFF2-40B4-BE49-F238E27FC236}">
                  <a16:creationId xmlns:a16="http://schemas.microsoft.com/office/drawing/2014/main" id="{CF12C159-3F09-4861-9450-ECD5DB310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62" name="Rectangle 153">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ontent Placeholder 8">
            <a:extLst>
              <a:ext uri="{FF2B5EF4-FFF2-40B4-BE49-F238E27FC236}">
                <a16:creationId xmlns:a16="http://schemas.microsoft.com/office/drawing/2014/main" id="{7E164387-BFC4-497E-B96E-84E754222BC9}"/>
              </a:ext>
            </a:extLst>
          </p:cNvPr>
          <p:cNvSpPr>
            <a:spLocks noGrp="1"/>
          </p:cNvSpPr>
          <p:nvPr>
            <p:ph idx="1"/>
          </p:nvPr>
        </p:nvSpPr>
        <p:spPr>
          <a:xfrm>
            <a:off x="1166649" y="3379979"/>
            <a:ext cx="3874685" cy="3186359"/>
          </a:xfrm>
        </p:spPr>
        <p:txBody>
          <a:bodyPr anchor="ctr">
            <a:normAutofit/>
          </a:bodyPr>
          <a:lstStyle/>
          <a:p>
            <a:endParaRPr lang="en-US" sz="1800" dirty="0">
              <a:solidFill>
                <a:schemeClr val="bg1"/>
              </a:solidFill>
              <a:cs typeface="Calibri"/>
            </a:endParaRPr>
          </a:p>
          <a:p>
            <a:endParaRPr lang="en-US" sz="1800" dirty="0">
              <a:solidFill>
                <a:schemeClr val="bg1"/>
              </a:solidFill>
              <a:cs typeface="Calibri"/>
            </a:endParaRPr>
          </a:p>
          <a:p>
            <a:endParaRPr lang="en-US" sz="1800" dirty="0">
              <a:solidFill>
                <a:schemeClr val="bg1"/>
              </a:solidFill>
              <a:cs typeface="Calibri"/>
            </a:endParaRPr>
          </a:p>
          <a:p>
            <a:pPr marL="0" indent="0">
              <a:buNone/>
            </a:pPr>
            <a:r>
              <a:rPr lang="en-US" b="1" dirty="0">
                <a:solidFill>
                  <a:schemeClr val="bg1"/>
                </a:solidFill>
                <a:cs typeface="Calibri"/>
              </a:rPr>
              <a:t>LET'S GO! LET'S HURRY AND FIND THIS RHEMA... </a:t>
            </a:r>
            <a:endParaRPr lang="en-US" sz="1800">
              <a:solidFill>
                <a:schemeClr val="bg1"/>
              </a:solidFill>
              <a:cs typeface="Calibri" panose="020F0502020204030204"/>
            </a:endParaRPr>
          </a:p>
        </p:txBody>
      </p:sp>
    </p:spTree>
    <p:extLst>
      <p:ext uri="{BB962C8B-B14F-4D97-AF65-F5344CB8AC3E}">
        <p14:creationId xmlns:p14="http://schemas.microsoft.com/office/powerpoint/2010/main" val="3527620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28FC1-487B-9EA3-23C7-32C0F059878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F2B4B89-37B4-86CD-DC83-3343B3B01164}"/>
              </a:ext>
            </a:extLst>
          </p:cNvPr>
          <p:cNvSpPr>
            <a:spLocks noGrp="1"/>
          </p:cNvSpPr>
          <p:nvPr>
            <p:ph idx="1"/>
          </p:nvPr>
        </p:nvSpPr>
        <p:spPr>
          <a:xfrm>
            <a:off x="0" y="-1"/>
            <a:ext cx="12192000" cy="7033189"/>
          </a:xfrm>
          <a:solidFill>
            <a:schemeClr val="accent1">
              <a:lumMod val="60000"/>
              <a:lumOff val="40000"/>
            </a:schemeClr>
          </a:solidFill>
        </p:spPr>
        <p:txBody>
          <a:bodyPr>
            <a:noAutofit/>
          </a:bodyPr>
          <a:lstStyle/>
          <a:p>
            <a:pPr marL="0" indent="0">
              <a:buNone/>
            </a:pPr>
            <a:endParaRPr lang="en-US" sz="3600" b="1" dirty="0"/>
          </a:p>
          <a:p>
            <a:pPr marL="0" indent="0">
              <a:buNone/>
            </a:pPr>
            <a:r>
              <a:rPr lang="en-US" sz="3600" b="1" dirty="0"/>
              <a:t>O Come Let Us Adore Him! </a:t>
            </a:r>
          </a:p>
          <a:p>
            <a:pPr marL="0" indent="0">
              <a:buNone/>
            </a:pPr>
            <a:r>
              <a:rPr lang="en-US" sz="3600" b="1" dirty="0"/>
              <a:t>"Your </a:t>
            </a:r>
            <a:r>
              <a:rPr lang="en-US" sz="3600" b="1" dirty="0" err="1"/>
              <a:t>Towdah</a:t>
            </a:r>
            <a:r>
              <a:rPr lang="en-US" sz="3600" b="1" dirty="0"/>
              <a:t> will become God's Ta-da! To My Body, My Bride, My Functioning </a:t>
            </a:r>
            <a:r>
              <a:rPr lang="en-US" sz="3600" b="1" dirty="0" err="1"/>
              <a:t>Ekklesia</a:t>
            </a:r>
            <a:r>
              <a:rPr lang="en-US" sz="3600" b="1" dirty="0"/>
              <a:t>! Let's Finish This! I will restore your land from captivity and bring you into the fullness of My Covenant Promises! The Promise of My Word will manifest in your life and in your land! Hold Fast! The “MOREOVER”  is upon My People! Give Thanks To the Lord Almighty, He is Good and His Love Endures Forever! "You keep every promise you’ve ever made to me! Since your love for me is constant and endless, I ask you, Lord, to finish every good thing that you’ve begun in me! (Psalms 138:8)</a:t>
            </a:r>
          </a:p>
        </p:txBody>
      </p:sp>
    </p:spTree>
    <p:extLst>
      <p:ext uri="{BB962C8B-B14F-4D97-AF65-F5344CB8AC3E}">
        <p14:creationId xmlns:p14="http://schemas.microsoft.com/office/powerpoint/2010/main" val="2426530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8FD81-33EF-35A8-E934-60FBC361B06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2CEAAC3-6604-627B-44EA-3DB23FE34570}"/>
              </a:ext>
            </a:extLst>
          </p:cNvPr>
          <p:cNvSpPr>
            <a:spLocks noGrp="1"/>
          </p:cNvSpPr>
          <p:nvPr>
            <p:ph idx="1"/>
          </p:nvPr>
        </p:nvSpPr>
        <p:spPr>
          <a:xfrm>
            <a:off x="1" y="0"/>
            <a:ext cx="12192000" cy="6857999"/>
          </a:xfrm>
          <a:solidFill>
            <a:schemeClr val="accent1">
              <a:lumMod val="60000"/>
              <a:lumOff val="40000"/>
            </a:schemeClr>
          </a:solidFill>
        </p:spPr>
        <p:txBody>
          <a:bodyPr>
            <a:normAutofit fontScale="92500"/>
          </a:bodyPr>
          <a:lstStyle/>
          <a:p>
            <a:pPr marL="0" indent="0">
              <a:buNone/>
            </a:pPr>
            <a:endParaRPr lang="en-US" sz="3600" b="1" dirty="0"/>
          </a:p>
          <a:p>
            <a:pPr marL="0" indent="0">
              <a:buNone/>
            </a:pPr>
            <a:r>
              <a:rPr lang="en-US" sz="3600" b="1" dirty="0"/>
              <a:t>“WE GIVE THANKS TO THE LORD FOR HIS LOVE ENDURES FOREVER! Yes, (OUR) God is more than ready to overwhelm you with every form of grace, so that you will have more than enough of everything— every moment and in every way. He will make you overflow with abundance in every good thing you do. (2 Corinthians 9:8) I Praise You in Advance For the Indescribable, Extravagant, Generous Gift That You Are! I Praise You, Father, For the Abundance of Gifts that You have Given, and Give and Continue To Give - Harvest Here! (12/20/23; </a:t>
            </a:r>
            <a:r>
              <a:rPr lang="en-US" sz="3600" b="1" dirty="0" err="1"/>
              <a:t>BLove</a:t>
            </a:r>
            <a:r>
              <a:rPr lang="en-US" sz="3600" b="1" dirty="0"/>
              <a:t>)</a:t>
            </a:r>
          </a:p>
          <a:p>
            <a:pPr marL="0" indent="0">
              <a:buNone/>
            </a:pPr>
            <a:endParaRPr lang="en-US" sz="3600" b="1" dirty="0"/>
          </a:p>
          <a:p>
            <a:pPr marL="0" indent="0">
              <a:buNone/>
            </a:pPr>
            <a:r>
              <a:rPr lang="en-US" sz="3600" b="1" dirty="0"/>
              <a:t>“Your moreover is here! It is the exceedingly, abundantly! I AM, the above and beyond! I AM your golden ticket!” (4,Tevet 5784, 12/16/23, </a:t>
            </a:r>
            <a:r>
              <a:rPr lang="en-US" sz="3600" b="1" dirty="0" err="1"/>
              <a:t>BLove</a:t>
            </a:r>
            <a:r>
              <a:rPr lang="en-US" sz="3600" b="1" dirty="0"/>
              <a:t>)</a:t>
            </a:r>
          </a:p>
        </p:txBody>
      </p:sp>
    </p:spTree>
    <p:extLst>
      <p:ext uri="{BB962C8B-B14F-4D97-AF65-F5344CB8AC3E}">
        <p14:creationId xmlns:p14="http://schemas.microsoft.com/office/powerpoint/2010/main" val="1865275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8FD81-33EF-35A8-E934-60FBC361B06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2CEAAC3-6604-627B-44EA-3DB23FE34570}"/>
              </a:ext>
            </a:extLst>
          </p:cNvPr>
          <p:cNvSpPr>
            <a:spLocks noGrp="1"/>
          </p:cNvSpPr>
          <p:nvPr>
            <p:ph idx="1"/>
          </p:nvPr>
        </p:nvSpPr>
        <p:spPr>
          <a:xfrm>
            <a:off x="1" y="0"/>
            <a:ext cx="12192000" cy="6858000"/>
          </a:xfrm>
          <a:solidFill>
            <a:schemeClr val="accent1">
              <a:lumMod val="60000"/>
              <a:lumOff val="40000"/>
            </a:schemeClr>
          </a:solidFill>
        </p:spPr>
        <p:txBody>
          <a:bodyPr>
            <a:normAutofit/>
          </a:bodyPr>
          <a:lstStyle/>
          <a:p>
            <a:pPr marL="0" indent="0">
              <a:buNone/>
            </a:pPr>
            <a:endParaRPr lang="en-US" sz="3600" b="1" dirty="0"/>
          </a:p>
          <a:p>
            <a:pPr marL="0" indent="0">
              <a:buNone/>
            </a:pPr>
            <a:endParaRPr lang="en-US" sz="3600" b="1" dirty="0"/>
          </a:p>
          <a:p>
            <a:pPr marL="0" indent="0">
              <a:buNone/>
            </a:pPr>
            <a:r>
              <a:rPr lang="en-US" sz="3600" b="1" dirty="0"/>
              <a:t>What is </a:t>
            </a:r>
            <a:r>
              <a:rPr lang="en-US" sz="3600" b="1" dirty="0" err="1"/>
              <a:t>Towdah</a:t>
            </a:r>
            <a:r>
              <a:rPr lang="en-US" sz="3600" b="1" dirty="0"/>
              <a:t>:</a:t>
            </a:r>
          </a:p>
          <a:p>
            <a:pPr marL="0" indent="0">
              <a:buNone/>
            </a:pPr>
            <a:r>
              <a:rPr lang="en-US" sz="3600" b="1" dirty="0"/>
              <a:t>“Enter His gates with thanksgiving (</a:t>
            </a:r>
            <a:r>
              <a:rPr lang="en-US" sz="3600" b="1" dirty="0" err="1"/>
              <a:t>towdah</a:t>
            </a:r>
            <a:r>
              <a:rPr lang="en-US" sz="3600" b="1" dirty="0"/>
              <a:t>), and His courts with praise (</a:t>
            </a:r>
            <a:r>
              <a:rPr lang="en-US" sz="3600" b="1" dirty="0" err="1"/>
              <a:t>tehillah</a:t>
            </a:r>
            <a:r>
              <a:rPr lang="en-US" sz="3600" b="1" dirty="0"/>
              <a:t>). Give thanks (</a:t>
            </a:r>
            <a:r>
              <a:rPr lang="en-US" sz="3600" b="1" dirty="0" err="1"/>
              <a:t>Yadah</a:t>
            </a:r>
            <a:r>
              <a:rPr lang="en-US" sz="3600" b="1" dirty="0"/>
              <a:t>) to Him; bless His name. For the LORD is good; His loving kindness is everlasting, And His faithfulness to all generations.” (Psalm 100:4 NASB)</a:t>
            </a:r>
          </a:p>
          <a:p>
            <a:pPr marL="0" indent="0">
              <a:buNone/>
            </a:pPr>
            <a:r>
              <a:rPr lang="en-US" sz="3600" b="1" dirty="0"/>
              <a:t>(</a:t>
            </a:r>
            <a:r>
              <a:rPr lang="en-US" sz="3600" b="1" dirty="0" err="1"/>
              <a:t>Psa</a:t>
            </a:r>
            <a:r>
              <a:rPr lang="en-US" sz="3600" b="1" dirty="0"/>
              <a:t> 50:23 NASB) "He who offers a sacrifice of thanksgiving (</a:t>
            </a:r>
            <a:r>
              <a:rPr lang="en-US" sz="3600" b="1" dirty="0" err="1"/>
              <a:t>towdah</a:t>
            </a:r>
            <a:r>
              <a:rPr lang="en-US" sz="3600" b="1" dirty="0"/>
              <a:t>) </a:t>
            </a:r>
            <a:r>
              <a:rPr lang="en-US" sz="3600" b="1" dirty="0" err="1"/>
              <a:t>honours</a:t>
            </a:r>
            <a:r>
              <a:rPr lang="en-US" sz="3600" b="1" dirty="0"/>
              <a:t> Me; And to him who orders his way aright I shall show the salvation of God." </a:t>
            </a:r>
          </a:p>
        </p:txBody>
      </p:sp>
    </p:spTree>
    <p:extLst>
      <p:ext uri="{BB962C8B-B14F-4D97-AF65-F5344CB8AC3E}">
        <p14:creationId xmlns:p14="http://schemas.microsoft.com/office/powerpoint/2010/main" val="1425158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8FD81-33EF-35A8-E934-60FBC361B06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2CEAAC3-6604-627B-44EA-3DB23FE34570}"/>
              </a:ext>
            </a:extLst>
          </p:cNvPr>
          <p:cNvSpPr>
            <a:spLocks noGrp="1"/>
          </p:cNvSpPr>
          <p:nvPr>
            <p:ph idx="1"/>
          </p:nvPr>
        </p:nvSpPr>
        <p:spPr>
          <a:xfrm>
            <a:off x="1" y="0"/>
            <a:ext cx="12192000" cy="6858000"/>
          </a:xfrm>
          <a:solidFill>
            <a:schemeClr val="accent1">
              <a:lumMod val="60000"/>
              <a:lumOff val="40000"/>
            </a:schemeClr>
          </a:solidFill>
        </p:spPr>
        <p:txBody>
          <a:bodyPr>
            <a:normAutofit/>
          </a:bodyPr>
          <a:lstStyle/>
          <a:p>
            <a:pPr marL="0" indent="0">
              <a:buNone/>
            </a:pPr>
            <a:endParaRPr lang="en-US" sz="3600" b="1" dirty="0"/>
          </a:p>
          <a:p>
            <a:pPr marL="0" indent="0">
              <a:buNone/>
            </a:pPr>
            <a:r>
              <a:rPr lang="en-US" sz="3600" b="1" dirty="0"/>
              <a:t>Hebrew words for Praise: </a:t>
            </a:r>
            <a:r>
              <a:rPr lang="en-US" sz="3600" b="1" dirty="0" err="1"/>
              <a:t>Yadah</a:t>
            </a:r>
            <a:r>
              <a:rPr lang="en-US" sz="3600" b="1" dirty="0"/>
              <a:t> and </a:t>
            </a:r>
            <a:r>
              <a:rPr lang="en-US" sz="3600" b="1" dirty="0" err="1"/>
              <a:t>Towdah</a:t>
            </a:r>
            <a:endParaRPr lang="en-US" sz="3600" b="1" dirty="0"/>
          </a:p>
          <a:p>
            <a:pPr marL="0" indent="0">
              <a:buNone/>
            </a:pPr>
            <a:r>
              <a:rPr lang="en-US" sz="3600" b="1" dirty="0" err="1"/>
              <a:t>Yadah</a:t>
            </a:r>
            <a:r>
              <a:rPr lang="en-US" sz="3600" b="1" dirty="0"/>
              <a:t> is a Hebrew word and is listed in the Strong’s Concordance as follows: </a:t>
            </a:r>
            <a:r>
              <a:rPr lang="en-US" sz="3600" b="1" dirty="0" err="1"/>
              <a:t>Yadah</a:t>
            </a:r>
            <a:r>
              <a:rPr lang="en-US" sz="3600" b="1" dirty="0"/>
              <a:t> (3034). To throw, cast. To cast a stone or arrow. Used in confession, praise and giving thanks. </a:t>
            </a:r>
          </a:p>
          <a:p>
            <a:pPr marL="0" indent="0">
              <a:buNone/>
            </a:pPr>
            <a:r>
              <a:rPr lang="en-US" sz="3600" b="1" dirty="0" err="1"/>
              <a:t>Yadah</a:t>
            </a:r>
            <a:r>
              <a:rPr lang="en-US" sz="3600" b="1" dirty="0"/>
              <a:t> is defined as: To give thanks, laud or praise. An expression of thank or praise in ritual, public and personal praise. It is found mostly in the book of psalms, some 70 times. </a:t>
            </a:r>
          </a:p>
          <a:p>
            <a:pPr marL="0" indent="0">
              <a:buNone/>
            </a:pPr>
            <a:r>
              <a:rPr lang="en-US" sz="3600" b="1" dirty="0" err="1"/>
              <a:t>Yadah</a:t>
            </a:r>
            <a:r>
              <a:rPr lang="en-US" sz="3600" b="1" dirty="0"/>
              <a:t> comes from the root YAD meaning hand. </a:t>
            </a:r>
            <a:r>
              <a:rPr lang="en-US" sz="3600" b="1" dirty="0" err="1"/>
              <a:t>Yadah</a:t>
            </a:r>
            <a:r>
              <a:rPr lang="en-US" sz="3600" b="1" dirty="0"/>
              <a:t> then is to throw out the hands, or extend the hands in the giving of thanks as part of our worship experience. </a:t>
            </a:r>
          </a:p>
        </p:txBody>
      </p:sp>
    </p:spTree>
    <p:extLst>
      <p:ext uri="{BB962C8B-B14F-4D97-AF65-F5344CB8AC3E}">
        <p14:creationId xmlns:p14="http://schemas.microsoft.com/office/powerpoint/2010/main" val="570273759"/>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TotalTime>
  <Words>1578</Words>
  <Application>Microsoft Office PowerPoint</Application>
  <PresentationFormat>Widescreen</PresentationFormat>
  <Paragraphs>82</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Arial Black</vt:lpstr>
      <vt:lpstr>Calibri</vt:lpstr>
      <vt:lpstr>Calibri Light</vt:lpstr>
      <vt:lpstr>1_office theme</vt:lpstr>
      <vt:lpstr>THE DECREE:  5784</vt:lpstr>
      <vt:lpstr>PowerPoint Presentation</vt:lpstr>
      <vt:lpstr>MIRACLES! MIRACLES! MIRACLES!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Kimble Love</dc:creator>
  <cp:lastModifiedBy>Kimble Love</cp:lastModifiedBy>
  <cp:revision>1</cp:revision>
  <dcterms:created xsi:type="dcterms:W3CDTF">2023-12-20T20:59:22Z</dcterms:created>
  <dcterms:modified xsi:type="dcterms:W3CDTF">2023-12-20T21:44:50Z</dcterms:modified>
</cp:coreProperties>
</file>