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2" r:id="rId2"/>
    <p:sldId id="274" r:id="rId3"/>
    <p:sldId id="275" r:id="rId4"/>
    <p:sldId id="258" r:id="rId5"/>
    <p:sldId id="266" r:id="rId6"/>
    <p:sldId id="269" r:id="rId7"/>
    <p:sldId id="265" r:id="rId8"/>
    <p:sldId id="260" r:id="rId9"/>
    <p:sldId id="268" r:id="rId10"/>
    <p:sldId id="259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FA9EC6-541D-4772-AB05-A63D0991AEA8}" v="129" dt="2023-10-22T11:04:17.394"/>
    <p1510:client id="{30D3C8B6-913F-45D6-A620-94D578597952}" v="190" dt="2023-10-22T10:48:21.7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>
        <p:scale>
          <a:sx n="78" d="100"/>
          <a:sy n="78" d="100"/>
        </p:scale>
        <p:origin x="22" y="4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D40736-54F9-CE62-4033-A324457A25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0878" b="3571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B0222B5-B739-82A9-5CCC-C5585AE12A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44663" y="-4344657"/>
            <a:ext cx="3512260" cy="12201589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66000">
                <a:srgbClr val="000000">
                  <a:alpha val="46000"/>
                </a:srgbClr>
              </a:gs>
              <a:gs pos="100000">
                <a:srgbClr val="000000">
                  <a:alpha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90F3F5-6534-FBC4-6AA5-A4EC16725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137434"/>
            <a:ext cx="7800660" cy="1520987"/>
          </a:xfrm>
        </p:spPr>
        <p:txBody>
          <a:bodyPr anchor="t">
            <a:normAutofit/>
          </a:bodyPr>
          <a:lstStyle/>
          <a:p>
            <a:pPr algn="l"/>
            <a:endParaRPr lang="en-US" sz="4000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E23E75-E7E9-4D9F-6D25-5512363F8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878570" y="-449383"/>
            <a:ext cx="2425271" cy="12201588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66000">
                <a:srgbClr val="000000">
                  <a:alpha val="35000"/>
                </a:srgbClr>
              </a:gs>
              <a:gs pos="100000">
                <a:srgbClr val="000000">
                  <a:alpha val="4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301AAB-5CFA-6585-680E-A52EB76D42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293441"/>
            <a:ext cx="6295332" cy="1588514"/>
          </a:xfrm>
        </p:spPr>
        <p:txBody>
          <a:bodyPr anchor="b">
            <a:normAutofit/>
          </a:bodyPr>
          <a:lstStyle/>
          <a:p>
            <a:pPr algn="l"/>
            <a:endParaRPr lang="en-US" sz="1800">
              <a:solidFill>
                <a:srgbClr val="FFFFFF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1B115DB-65EB-3FC3-7284-CFDF4ADC6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47250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93898FF-D987-4B0E-BFB4-85F5EB356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12F383F-B981-4BC3-9E2B-7BE938CE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240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AA485AD-076E-4077-A6E6-C3C9F0C39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088DBDF-80D5-4FC0-8A54-9D660B728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58D235B8-3D10-493F-88AC-84BB404C1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Rena ship carrying 2,000 containers runs aground near NZ port Tauranga ...">
            <a:extLst>
              <a:ext uri="{FF2B5EF4-FFF2-40B4-BE49-F238E27FC236}">
                <a16:creationId xmlns:a16="http://schemas.microsoft.com/office/drawing/2014/main" id="{4E7BEECE-06FB-7B04-4EB8-C20B51B426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r="-2" b="4134"/>
          <a:stretch/>
        </p:blipFill>
        <p:spPr>
          <a:xfrm>
            <a:off x="0" y="10"/>
            <a:ext cx="6097022" cy="3428990"/>
          </a:xfrm>
          <a:prstGeom prst="rect">
            <a:avLst/>
          </a:prstGeom>
        </p:spPr>
      </p:pic>
      <p:pic>
        <p:nvPicPr>
          <p:cNvPr id="6" name="Picture 5" descr="Global Shipping">
            <a:extLst>
              <a:ext uri="{FF2B5EF4-FFF2-40B4-BE49-F238E27FC236}">
                <a16:creationId xmlns:a16="http://schemas.microsoft.com/office/drawing/2014/main" id="{AE23C1FC-9FBF-988F-3923-A10DAA68A3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0000"/>
          </a:blip>
          <a:srcRect l="39"/>
          <a:stretch/>
        </p:blipFill>
        <p:spPr>
          <a:xfrm>
            <a:off x="6098422" y="10"/>
            <a:ext cx="6093578" cy="3428990"/>
          </a:xfrm>
          <a:prstGeom prst="rect">
            <a:avLst/>
          </a:prstGeom>
        </p:spPr>
      </p:pic>
      <p:pic>
        <p:nvPicPr>
          <p:cNvPr id="7" name="Picture 6" descr="Fears over listing Solent cargo ship containing Jaguars and Land Rovers ...">
            <a:extLst>
              <a:ext uri="{FF2B5EF4-FFF2-40B4-BE49-F238E27FC236}">
                <a16:creationId xmlns:a16="http://schemas.microsoft.com/office/drawing/2014/main" id="{833B00B9-12A8-7B43-CE67-0853533E53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60000"/>
          </a:blip>
          <a:srcRect t="842"/>
          <a:stretch/>
        </p:blipFill>
        <p:spPr>
          <a:xfrm>
            <a:off x="7328" y="3429000"/>
            <a:ext cx="6093578" cy="3429000"/>
          </a:xfrm>
          <a:prstGeom prst="rect">
            <a:avLst/>
          </a:prstGeom>
        </p:spPr>
      </p:pic>
      <p:pic>
        <p:nvPicPr>
          <p:cNvPr id="4" name="Picture 3" descr="Rescue of listing Russian cargo ship Mekhanik Yartsev put on hold ...">
            <a:extLst>
              <a:ext uri="{FF2B5EF4-FFF2-40B4-BE49-F238E27FC236}">
                <a16:creationId xmlns:a16="http://schemas.microsoft.com/office/drawing/2014/main" id="{B980E2A8-C83F-42F1-5BDE-823BDC8E66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60000"/>
          </a:blip>
          <a:srcRect t="17201" b="5977"/>
          <a:stretch/>
        </p:blipFill>
        <p:spPr>
          <a:xfrm>
            <a:off x="6101860" y="3429000"/>
            <a:ext cx="6093578" cy="342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5503" y="2762759"/>
            <a:ext cx="9801082" cy="2809139"/>
          </a:xfrm>
        </p:spPr>
        <p:txBody>
          <a:bodyPr anchor="t">
            <a:normAutofit/>
          </a:bodyPr>
          <a:lstStyle/>
          <a:p>
            <a:r>
              <a:rPr lang="en-US" sz="5400" b="1" dirty="0">
                <a:solidFill>
                  <a:srgbClr val="FFFFFF"/>
                </a:solidFill>
                <a:latin typeface="Algerian" panose="04020705040A02060702" pitchFamily="82" charset="0"/>
                <a:ea typeface="Calibri Light"/>
                <a:cs typeface="Calibri Light"/>
              </a:rPr>
              <a:t>THIS IS YOUR RIGHTING MOMENT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0842" y="3638041"/>
            <a:ext cx="9801082" cy="498762"/>
          </a:xfrm>
        </p:spPr>
        <p:txBody>
          <a:bodyPr anchor="b">
            <a:normAutofit/>
          </a:bodyPr>
          <a:lstStyle/>
          <a:p>
            <a:endParaRPr lang="en-US" sz="2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604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64815E-1ACE-9A93-4BA4-AC0BA1C1CF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6397" r="16592"/>
          <a:stretch/>
        </p:blipFill>
        <p:spPr>
          <a:xfrm>
            <a:off x="-170" y="10"/>
            <a:ext cx="8450317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3468" y="643467"/>
            <a:ext cx="4620584" cy="4567137"/>
          </a:xfrm>
        </p:spPr>
        <p:txBody>
          <a:bodyPr>
            <a:normAutofit/>
          </a:bodyPr>
          <a:lstStyle/>
          <a:p>
            <a:pPr algn="l"/>
            <a:endParaRPr lang="en-US" sz="4400">
              <a:solidFill>
                <a:srgbClr val="FFFFFF"/>
              </a:solidFill>
              <a:ea typeface="Calibri Light"/>
              <a:cs typeface="Calibri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3467" y="5277684"/>
            <a:ext cx="4620584" cy="775494"/>
          </a:xfrm>
        </p:spPr>
        <p:txBody>
          <a:bodyPr>
            <a:normAutofit/>
          </a:bodyPr>
          <a:lstStyle/>
          <a:p>
            <a:pPr algn="l"/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5" descr="Global Shipping">
            <a:extLst>
              <a:ext uri="{FF2B5EF4-FFF2-40B4-BE49-F238E27FC236}">
                <a16:creationId xmlns:a16="http://schemas.microsoft.com/office/drawing/2014/main" id="{AE23C1FC-9FBF-988F-3923-A10DAA68A3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675" r="417"/>
          <a:stretch/>
        </p:blipFill>
        <p:spPr>
          <a:xfrm>
            <a:off x="6225997" y="-2458"/>
            <a:ext cx="5962785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43637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7DD7C03-BBFE-DE3D-B82E-295487663B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09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6873738-1D16-8598-4875-E8E218B5F9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423" b="759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855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truck on the road&#10;&#10;Description automatically generated">
            <a:extLst>
              <a:ext uri="{FF2B5EF4-FFF2-40B4-BE49-F238E27FC236}">
                <a16:creationId xmlns:a16="http://schemas.microsoft.com/office/drawing/2014/main" id="{01284FD0-A1C8-22AB-9A7E-580F3E8754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087" r="-1" b="10944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4362093"/>
            <a:ext cx="10058400" cy="100983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endParaRPr lang="en-US" sz="7200" b="1" dirty="0">
              <a:solidFill>
                <a:srgbClr val="FFFFFF"/>
              </a:solidFill>
              <a:ea typeface="Calibri Light"/>
              <a:cs typeface="Calibri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145" y="5330230"/>
            <a:ext cx="11724166" cy="106119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Autofit/>
          </a:bodyPr>
          <a:lstStyle/>
          <a:p>
            <a:endParaRPr lang="en-US" sz="3200" b="1" dirty="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4898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truck on the road&#10;&#10;Description automatically generated">
            <a:extLst>
              <a:ext uri="{FF2B5EF4-FFF2-40B4-BE49-F238E27FC236}">
                <a16:creationId xmlns:a16="http://schemas.microsoft.com/office/drawing/2014/main" id="{01284FD0-A1C8-22AB-9A7E-580F3E8754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087" r="-1" b="10944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4362093"/>
            <a:ext cx="10058400" cy="100983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rgbClr val="FFFFFF"/>
                </a:solidFill>
                <a:ea typeface="Calibri Light"/>
                <a:cs typeface="Calibri Light"/>
              </a:rPr>
              <a:t>OLD DOMINION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145" y="5330230"/>
            <a:ext cx="11724166" cy="106119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b="1" dirty="0">
                <a:solidFill>
                  <a:srgbClr val="FFFFFF"/>
                </a:solidFill>
                <a:cs typeface="Calibri"/>
              </a:rPr>
              <a:t>As for you, watchtower of the flock, stronghold of Daughter Zion, the former dominion will be restored to you; kingship will come to Daughter Jerusalem.” MICAH 4:8</a:t>
            </a:r>
            <a:endParaRPr lang="en-US" sz="320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9492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2EE7B4E-8A4F-097B-B89F-B098E03229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4228" y="0"/>
            <a:ext cx="12224704" cy="705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172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D65C7AE-43E6-DEEF-21C6-94F69770B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176" y="5344620"/>
            <a:ext cx="12202176" cy="1519355"/>
            <a:chOff x="-10176" y="5338644"/>
            <a:chExt cx="12202176" cy="151935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3E591D3-C82D-EFF2-C1B9-715BFB67ED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V="1">
              <a:off x="5331238" y="-2767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3B61A17-DD52-DE54-2FDF-45CAF92D02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V="1">
              <a:off x="8226086" y="2885969"/>
              <a:ext cx="1507122" cy="6424706"/>
            </a:xfrm>
            <a:prstGeom prst="rect">
              <a:avLst/>
            </a:prstGeom>
            <a:gradFill>
              <a:gsLst>
                <a:gs pos="98739">
                  <a:schemeClr val="accent5">
                    <a:alpha val="70000"/>
                  </a:schemeClr>
                </a:gs>
                <a:gs pos="45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9DC8DB2-298F-EDD7-9BCE-78101BCDC6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V="1">
              <a:off x="3921534" y="1406934"/>
              <a:ext cx="1519355" cy="9382775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9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5595614"/>
            <a:ext cx="6784181" cy="913975"/>
          </a:xfrm>
        </p:spPr>
        <p:txBody>
          <a:bodyPr anchor="ctr">
            <a:normAutofit/>
          </a:bodyPr>
          <a:lstStyle/>
          <a:p>
            <a:pPr algn="l"/>
            <a:endParaRPr lang="en-US" sz="320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08132" y="5586418"/>
            <a:ext cx="3407569" cy="934080"/>
          </a:xfrm>
        </p:spPr>
        <p:txBody>
          <a:bodyPr anchor="ctr">
            <a:normAutofit/>
          </a:bodyPr>
          <a:lstStyle/>
          <a:p>
            <a:pPr algn="r"/>
            <a:endParaRPr lang="en-US" sz="1800">
              <a:solidFill>
                <a:srgbClr val="FFFFFF"/>
              </a:solidFill>
            </a:endParaRPr>
          </a:p>
        </p:txBody>
      </p:sp>
      <p:pic>
        <p:nvPicPr>
          <p:cNvPr id="5" name="Picture 4" descr="Old Dominion Freight Line Opens Five Service Centers In Q2">
            <a:extLst>
              <a:ext uri="{FF2B5EF4-FFF2-40B4-BE49-F238E27FC236}">
                <a16:creationId xmlns:a16="http://schemas.microsoft.com/office/drawing/2014/main" id="{732C44B5-9206-52FE-804E-2F2E6A9335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66" r="7832" b="-1"/>
          <a:stretch/>
        </p:blipFill>
        <p:spPr>
          <a:xfrm>
            <a:off x="-7940" y="-1"/>
            <a:ext cx="8328605" cy="5348828"/>
          </a:xfrm>
          <a:prstGeom prst="rect">
            <a:avLst/>
          </a:prstGeom>
        </p:spPr>
      </p:pic>
      <p:pic>
        <p:nvPicPr>
          <p:cNvPr id="4" name="Picture 3" descr="OD Domestic LTL">
            <a:extLst>
              <a:ext uri="{FF2B5EF4-FFF2-40B4-BE49-F238E27FC236}">
                <a16:creationId xmlns:a16="http://schemas.microsoft.com/office/drawing/2014/main" id="{EC79B2EF-447B-3FD0-E1AD-B46CB9F6AA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36" r="19195" b="1"/>
          <a:stretch/>
        </p:blipFill>
        <p:spPr>
          <a:xfrm>
            <a:off x="8312724" y="10"/>
            <a:ext cx="3879276" cy="2676121"/>
          </a:xfrm>
          <a:prstGeom prst="rect">
            <a:avLst/>
          </a:prstGeom>
        </p:spPr>
      </p:pic>
      <p:pic>
        <p:nvPicPr>
          <p:cNvPr id="6" name="Picture 5" descr="Old Dominion Freight Line TV Commercial, 'Ship Everything' - iSpot.tv">
            <a:extLst>
              <a:ext uri="{FF2B5EF4-FFF2-40B4-BE49-F238E27FC236}">
                <a16:creationId xmlns:a16="http://schemas.microsoft.com/office/drawing/2014/main" id="{7AA1F098-F668-79A2-1CE8-C4E7A1B8A1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85" r="7989" b="1"/>
          <a:stretch/>
        </p:blipFill>
        <p:spPr>
          <a:xfrm>
            <a:off x="8312724" y="2672698"/>
            <a:ext cx="3878695" cy="267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1872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848F64AA-5BE2-4280-BEFA-DC288118F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truck with a large trailer full of baseball balls&#10;&#10;Description automatically generated">
            <a:extLst>
              <a:ext uri="{FF2B5EF4-FFF2-40B4-BE49-F238E27FC236}">
                <a16:creationId xmlns:a16="http://schemas.microsoft.com/office/drawing/2014/main" id="{2BA1B689-593E-2B33-7A73-E2FAA42AC9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3"/>
          <a:stretch/>
        </p:blipFill>
        <p:spPr>
          <a:xfrm>
            <a:off x="20" y="2"/>
            <a:ext cx="7534620" cy="41973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8" name="Picture 7" descr="Dyersville's Field Of Dreams Brought 100,000 People To Area">
            <a:extLst>
              <a:ext uri="{FF2B5EF4-FFF2-40B4-BE49-F238E27FC236}">
                <a16:creationId xmlns:a16="http://schemas.microsoft.com/office/drawing/2014/main" id="{60078CE5-C5B6-83AB-905D-0488FD3147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96" r="11729" b="-1"/>
          <a:stretch/>
        </p:blipFill>
        <p:spPr>
          <a:xfrm>
            <a:off x="7653536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9" name="Picture 8" descr="DuncanPutman.com Blog: Old Dominion Drives Its 15,000th Freightliner ...">
            <a:extLst>
              <a:ext uri="{FF2B5EF4-FFF2-40B4-BE49-F238E27FC236}">
                <a16:creationId xmlns:a16="http://schemas.microsoft.com/office/drawing/2014/main" id="{2A0D5498-4A97-228B-A124-8747C63F2A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082" r="-1" b="11094"/>
          <a:stretch/>
        </p:blipFill>
        <p:spPr>
          <a:xfrm>
            <a:off x="1" y="4316255"/>
            <a:ext cx="6836850" cy="2541737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80274" y="3491345"/>
            <a:ext cx="6211726" cy="3366655"/>
          </a:xfrm>
          <a:solidFill>
            <a:srgbClr val="C00000"/>
          </a:solidFill>
        </p:spPr>
        <p:txBody>
          <a:bodyPr anchor="b">
            <a:noAutofit/>
          </a:bodyPr>
          <a:lstStyle/>
          <a:p>
            <a:r>
              <a:rPr lang="en-US" sz="8000" b="1" dirty="0">
                <a:highlight>
                  <a:srgbClr val="FF0000"/>
                </a:highlight>
                <a:latin typeface="Impact" panose="020B0806030902050204" pitchFamily="34" charset="0"/>
              </a:rPr>
              <a:t>IT IS TIME TO DOMINATE THE FIELD!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43650" y="5638800"/>
            <a:ext cx="5505814" cy="646785"/>
          </a:xfrm>
        </p:spPr>
        <p:txBody>
          <a:bodyPr>
            <a:normAutofit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733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7BDFED6-6E33-4606-AFE2-886ADB1C0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Global Shipping">
            <a:extLst>
              <a:ext uri="{FF2B5EF4-FFF2-40B4-BE49-F238E27FC236}">
                <a16:creationId xmlns:a16="http://schemas.microsoft.com/office/drawing/2014/main" id="{AE23C1FC-9FBF-988F-3923-A10DAA68A3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7765" r="-1" b="6616"/>
          <a:stretch/>
        </p:blipFill>
        <p:spPr>
          <a:xfrm>
            <a:off x="4547937" y="-5"/>
            <a:ext cx="7644062" cy="3681406"/>
          </a:xfrm>
          <a:prstGeom prst="rect">
            <a:avLst/>
          </a:prstGeom>
        </p:spPr>
      </p:pic>
      <p:pic>
        <p:nvPicPr>
          <p:cNvPr id="4" name="Picture 3" descr="Rena ship carrying 2,000 containers runs aground near NZ port Tauranga ...">
            <a:extLst>
              <a:ext uri="{FF2B5EF4-FFF2-40B4-BE49-F238E27FC236}">
                <a16:creationId xmlns:a16="http://schemas.microsoft.com/office/drawing/2014/main" id="{68737401-C967-C092-95CB-DC206290C5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32" r="-1" b="19933"/>
          <a:stretch/>
        </p:blipFill>
        <p:spPr>
          <a:xfrm>
            <a:off x="4547938" y="3681409"/>
            <a:ext cx="7644062" cy="317659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663664"/>
            <a:ext cx="7531393" cy="2839155"/>
          </a:xfrm>
        </p:spPr>
        <p:txBody>
          <a:bodyPr>
            <a:normAutofit/>
          </a:bodyPr>
          <a:lstStyle/>
          <a:p>
            <a:pPr algn="l"/>
            <a:r>
              <a:rPr lang="en-US" sz="5000" b="1" dirty="0">
                <a:solidFill>
                  <a:schemeClr val="bg1"/>
                </a:solidFill>
                <a:latin typeface="Calibri"/>
                <a:ea typeface="Calibri Light"/>
                <a:cs typeface="Calibri Light"/>
              </a:rPr>
              <a:t>I AM RIGHTING THE SHIP!</a:t>
            </a:r>
            <a:br>
              <a:rPr lang="en-US" sz="5000" b="1" dirty="0">
                <a:solidFill>
                  <a:schemeClr val="bg1"/>
                </a:solidFill>
                <a:latin typeface="Calibri"/>
                <a:ea typeface="Calibri Light"/>
                <a:cs typeface="Calibri Light"/>
              </a:rPr>
            </a:br>
            <a:r>
              <a:rPr lang="en-US" b="1" dirty="0">
                <a:solidFill>
                  <a:schemeClr val="bg1"/>
                </a:solidFill>
                <a:latin typeface="Calibri"/>
                <a:ea typeface="Calibri Light"/>
                <a:cs typeface="Calibri Light"/>
              </a:rPr>
              <a:t>NOW TURN THIS THING AROUND!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902075"/>
            <a:ext cx="5395912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endParaRPr lang="en-US" sz="2000" dirty="0">
              <a:solidFill>
                <a:schemeClr val="bg1"/>
              </a:solidFill>
              <a:cs typeface="Calibri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74528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</TotalTime>
  <Words>60</Words>
  <Application>Microsoft Office PowerPoint</Application>
  <PresentationFormat>Widescreen</PresentationFormat>
  <Paragraphs>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Algerian</vt:lpstr>
      <vt:lpstr>Arial</vt:lpstr>
      <vt:lpstr>Calibri</vt:lpstr>
      <vt:lpstr>Calibri Light</vt:lpstr>
      <vt:lpstr>Impact</vt:lpstr>
      <vt:lpstr>office theme</vt:lpstr>
      <vt:lpstr>PowerPoint Presentation</vt:lpstr>
      <vt:lpstr>PowerPoint Presentation</vt:lpstr>
      <vt:lpstr>PowerPoint Presentation</vt:lpstr>
      <vt:lpstr>PowerPoint Presentation</vt:lpstr>
      <vt:lpstr>OLD DOMINION</vt:lpstr>
      <vt:lpstr>PowerPoint Presentation</vt:lpstr>
      <vt:lpstr>PowerPoint Presentation</vt:lpstr>
      <vt:lpstr>IT IS TIME TO DOMINATE THE FIELD!</vt:lpstr>
      <vt:lpstr>I AM RIGHTING THE SHIP! NOW TURN THIS THING AROUND!</vt:lpstr>
      <vt:lpstr>THIS IS YOUR RIGHTING MOMENT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Betty Love</cp:lastModifiedBy>
  <cp:revision>175</cp:revision>
  <dcterms:created xsi:type="dcterms:W3CDTF">2023-10-22T09:58:02Z</dcterms:created>
  <dcterms:modified xsi:type="dcterms:W3CDTF">2023-10-22T13:28:35Z</dcterms:modified>
</cp:coreProperties>
</file>