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5" r:id="rId4"/>
    <p:sldId id="267" r:id="rId5"/>
    <p:sldId id="264" r:id="rId6"/>
    <p:sldId id="273" r:id="rId7"/>
    <p:sldId id="270" r:id="rId8"/>
    <p:sldId id="261" r:id="rId9"/>
    <p:sldId id="262" r:id="rId10"/>
    <p:sldId id="274" r:id="rId11"/>
    <p:sldId id="276" r:id="rId12"/>
    <p:sldId id="275" r:id="rId13"/>
    <p:sldId id="263" r:id="rId14"/>
    <p:sldId id="257" r:id="rId15"/>
    <p:sldId id="266" r:id="rId16"/>
    <p:sldId id="268" r:id="rId17"/>
    <p:sldId id="269" r:id="rId18"/>
    <p:sldId id="259" r:id="rId19"/>
    <p:sldId id="271" r:id="rId20"/>
    <p:sldId id="272" r:id="rId21"/>
    <p:sldId id="2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CE3EC-834E-4A17-ABEF-0255243E01D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4D39-1288-40A1-A60A-AA70D5B56D7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CE3EC-834E-4A17-ABEF-0255243E01D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4D39-1288-40A1-A60A-AA70D5B56D7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CE3EC-834E-4A17-ABEF-0255243E01D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4D39-1288-40A1-A60A-AA70D5B56D7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1FCE3EC-834E-4A17-ABEF-0255243E01D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4D39-1288-40A1-A60A-AA70D5B56D7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CE3EC-834E-4A17-ABEF-0255243E01D9}"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4D39-1288-40A1-A60A-AA70D5B56D7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FCE3EC-834E-4A17-ABEF-0255243E01D9}"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24D39-1288-40A1-A60A-AA70D5B56D7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CE3EC-834E-4A17-ABEF-0255243E01D9}"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24D39-1288-40A1-A60A-AA70D5B56D7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CE3EC-834E-4A17-ABEF-0255243E01D9}"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24D39-1288-40A1-A60A-AA70D5B56D7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CE3EC-834E-4A17-ABEF-0255243E01D9}" type="datetimeFigureOut">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24D39-1288-40A1-A60A-AA70D5B56D7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CE3EC-834E-4A17-ABEF-0255243E01D9}"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24D39-1288-40A1-A60A-AA70D5B56D7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CE3EC-834E-4A17-ABEF-0255243E01D9}"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24D39-1288-40A1-A60A-AA70D5B56D74}"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81FCE3EC-834E-4A17-ABEF-0255243E01D9}" type="datetimeFigureOut">
              <a:rPr lang="en-US" smtClean="0"/>
              <a:t>9/12/2023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19124D39-1288-40A1-A60A-AA70D5B56D74}"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762000"/>
            <a:ext cx="3810000" cy="5257800"/>
          </a:xfrm>
          <a:prstGeom prst="rect">
            <a:avLst/>
          </a:prstGeom>
        </p:spPr>
      </p:pic>
    </p:spTree>
    <p:extLst>
      <p:ext uri="{BB962C8B-B14F-4D97-AF65-F5344CB8AC3E}">
        <p14:creationId xmlns:p14="http://schemas.microsoft.com/office/powerpoint/2010/main" val="369773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381001"/>
            <a:ext cx="7123080" cy="990600"/>
          </a:xfrm>
        </p:spPr>
        <p:txBody>
          <a:bodyPr/>
          <a:lstStyle/>
          <a:p>
            <a:pPr algn="ct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Yom Kippur/Day of Atonement</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sz="2000" b="1" dirty="0" smtClean="0">
                <a:latin typeface="Times New Roman" panose="02020603050405020304" pitchFamily="18" charset="0"/>
                <a:cs typeface="Times New Roman" panose="02020603050405020304" pitchFamily="18" charset="0"/>
              </a:rPr>
              <a:t>The word “Kippur” means “Covering”</a:t>
            </a:r>
          </a:p>
          <a:p>
            <a:pPr marL="0" indent="0">
              <a:buNone/>
            </a:pPr>
            <a:r>
              <a:rPr lang="en-US" sz="2000" b="1" dirty="0" smtClean="0">
                <a:latin typeface="Times New Roman" panose="02020603050405020304" pitchFamily="18" charset="0"/>
                <a:cs typeface="Times New Roman" panose="02020603050405020304" pitchFamily="18" charset="0"/>
              </a:rPr>
              <a:t>The High Priest would confess the sins of Israel by laying his hands on the head of a goat. The goat would then “take on” the sin of the nation and be sacrificed. The Lord would then accept the blood offering and extend forgiveness to Israel, thus Israel would be “Covered” for another year.</a:t>
            </a:r>
          </a:p>
          <a:p>
            <a:endParaRPr lang="en-US" sz="20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2488" y="1809749"/>
            <a:ext cx="3948112" cy="4051301"/>
          </a:xfrm>
        </p:spPr>
      </p:pic>
    </p:spTree>
    <p:extLst>
      <p:ext uri="{BB962C8B-B14F-4D97-AF65-F5344CB8AC3E}">
        <p14:creationId xmlns:p14="http://schemas.microsoft.com/office/powerpoint/2010/main" val="1074854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762000"/>
            <a:ext cx="7125113" cy="1143000"/>
          </a:xfrm>
        </p:spPr>
        <p:txBody>
          <a:bodyPr/>
          <a:lstStyle/>
          <a:p>
            <a:pPr algn="ct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Psalms 139:23-24 </a:t>
            </a:r>
            <a:b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TPT</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r>
              <a:rPr lang="en-US" sz="2800" b="1" dirty="0" smtClean="0">
                <a:latin typeface="Times New Roman" panose="02020603050405020304" pitchFamily="18" charset="0"/>
                <a:cs typeface="Times New Roman" panose="02020603050405020304" pitchFamily="18" charset="0"/>
              </a:rPr>
              <a:t>God, I invite your searching gaze into my heart. Examine me through and through; find out everything that may be hidden within me. Put me to the test and sift through all my anxious cares. See if there is any path of pain I’m walking on, and lead me back to your glorious, everlasting ways---the path that brings me back to you.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144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about us, today?</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28800"/>
            <a:ext cx="76200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4038600" y="2209800"/>
            <a:ext cx="3048000" cy="2923877"/>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2 Corinthians 5:21</a:t>
            </a:r>
          </a:p>
          <a:p>
            <a:pPr algn="ctr"/>
            <a:r>
              <a:rPr lang="en-US" sz="2000" b="1" dirty="0" smtClean="0">
                <a:latin typeface="Times New Roman" panose="02020603050405020304" pitchFamily="18" charset="0"/>
                <a:cs typeface="Times New Roman" panose="02020603050405020304" pitchFamily="18" charset="0"/>
              </a:rPr>
              <a:t>“For God made the only one who did not know sin to become sin for us, so that we who did not know righteousness might become the righteousness of God through our union with him.”</a:t>
            </a:r>
          </a:p>
        </p:txBody>
      </p:sp>
    </p:spTree>
    <p:extLst>
      <p:ext uri="{BB962C8B-B14F-4D97-AF65-F5344CB8AC3E}">
        <p14:creationId xmlns:p14="http://schemas.microsoft.com/office/powerpoint/2010/main" val="2367361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Feast of Tabernacles/Sukkot</a:t>
            </a:r>
            <a:b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Season of Our Joy”</a:t>
            </a:r>
            <a:b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REJOICE!!!</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09442" y="5105400"/>
            <a:ext cx="7125112" cy="1600200"/>
          </a:xfrm>
        </p:spPr>
        <p:txBody>
          <a:bodyPr>
            <a:normAutofit/>
          </a:bodyPr>
          <a:lstStyle/>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Construction of frail huts or booths (reminds us of God’s provision and our dependence on Him)</a:t>
            </a:r>
          </a:p>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Leviticus 23:39-43 and Nehemiah 8:17-18</a:t>
            </a:r>
          </a:p>
          <a:p>
            <a:endPar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6" name="Picture 2" descr="C:\Users\broney.FGH.000\AppData\Local\Microsoft\Windows\Temporary Internet Files\Content.IE5\WEBNNV50\220px-Sukkah_Roof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1219200" y="2133600"/>
            <a:ext cx="7010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457200"/>
            <a:ext cx="7123080" cy="990601"/>
          </a:xfrm>
        </p:spPr>
        <p:txBody>
          <a:bodyPr/>
          <a:lstStyle/>
          <a:p>
            <a:pPr algn="ct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CONSTELLATION</a:t>
            </a:r>
            <a:b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LIBRA-THE SCALES</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normAutofit/>
          </a:bodyPr>
          <a:lstStyle/>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the deeds of man are weighed and judgment is released</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Books” open on Rosh Hashanah and close on Yom Kippur</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8" name="Picture 4" descr="C:\Users\broney.FGH.000\AppData\Local\Microsoft\Windows\Temporary Internet Files\Content.IE5\MQF0N4OU\constellation_libra_by_vitazheltyakov-d56shf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752600"/>
            <a:ext cx="4343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234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Reflected Light</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p:txBody>
          <a:bodyPr>
            <a:normAutofit/>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Month of “Reflected Light” of the moon</a:t>
            </a:r>
          </a:p>
          <a:p>
            <a:pPr>
              <a:buFont typeface="+mj-lt"/>
              <a:buAutoNum type="arabicPeriod"/>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Changes our environment</a:t>
            </a:r>
          </a:p>
          <a:p>
            <a:pPr>
              <a:buFont typeface="+mj-lt"/>
              <a:buAutoNum type="arabicPeriod"/>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way we process time</a:t>
            </a:r>
          </a:p>
          <a:p>
            <a:pPr>
              <a:buFont typeface="+mj-lt"/>
              <a:buAutoNum type="arabicPeriod"/>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way we work</a:t>
            </a:r>
          </a:p>
          <a:p>
            <a:pPr>
              <a:buFont typeface="+mj-lt"/>
              <a:buAutoNum type="arabicPeriod"/>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way crops grow </a:t>
            </a:r>
          </a:p>
          <a:p>
            <a:pPr>
              <a:buFont typeface="+mj-lt"/>
              <a:buAutoNum type="arabicPeriod"/>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way we harvest</a:t>
            </a: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098" name="Picture 2" descr="C:\Users\broney.FGH.000\AppData\Local\Microsoft\Windows\Temporary Internet Files\Content.IE5\XXAQ2PH2\moon_shot_by_averykucan-d54qhdw[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62488" y="2072787"/>
            <a:ext cx="3470275" cy="352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983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Ephraim</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1066800" y="1981200"/>
            <a:ext cx="3471277" cy="4051301"/>
          </a:xfrm>
        </p:spPr>
        <p:txBody>
          <a:bodyPr>
            <a:normAutofit/>
          </a:bodyPr>
          <a:lstStyle/>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son of Joseph, but received the blessing of the firstborn (Genesis 48:17-20)</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Name means “Double Fruit”</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born, Joseph proclaimed, “God has made me fruitful in the land of my affliction.”</a:t>
            </a:r>
          </a:p>
          <a:p>
            <a:pPr marL="0" indent="0">
              <a:buNone/>
            </a:pPr>
            <a:endPar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4648200" y="1828800"/>
            <a:ext cx="3469242" cy="4051302"/>
          </a:xfrm>
        </p:spPr>
        <p:txBody>
          <a:bodyPr/>
          <a:lstStyle/>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Descendants of Ephraim:</a:t>
            </a:r>
          </a:p>
          <a:p>
            <a:pPr>
              <a:buFont typeface="+mj-lt"/>
              <a:buAutoNum type="arabicPeriod"/>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Joshua</a:t>
            </a:r>
          </a:p>
          <a:p>
            <a:pPr>
              <a:buFont typeface="+mj-lt"/>
              <a:buAutoNum type="arabicPeriod"/>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Samuel</a:t>
            </a:r>
          </a:p>
          <a:p>
            <a:pPr>
              <a:buFont typeface="+mj-lt"/>
              <a:buAutoNum type="arabicPeriod"/>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Jeroboam</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city of </a:t>
            </a:r>
            <a:r>
              <a:rPr lang="en-US"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Shechem</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was part of Ephraim’s inheritance (Joseph’s bones were buried there and it was also one of the 6 cities of refuge)</a:t>
            </a: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463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Ephraim</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990600" y="1752600"/>
            <a:ext cx="3471277" cy="4648200"/>
          </a:xfrm>
        </p:spPr>
        <p:txBody>
          <a:bodyPr>
            <a:normAutofit lnSpcReduction="10000"/>
          </a:bodyPr>
          <a:lstStyle/>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Psalms 60 and 108 (the Lord calls Ephraim “the helmet of His head”</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Psalms 78—armed for battle, but turned back in the day of battle</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rejected the tribe of Ephraim and chose Judah to be the rulers</a:t>
            </a:r>
          </a:p>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Isaiah 11:10-13 (Prophecy when the Lord will restore them and reunite the nation)</a:t>
            </a:r>
          </a:p>
          <a:p>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lnSpcReduction="10000"/>
          </a:bodyPr>
          <a:lstStyle/>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Hosea lists the idolatry, unfaithfulness, and iniquity of Ephraim</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(described as a silly dove and wild donkey)</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Zechariah 9 </a:t>
            </a:r>
            <a:r>
              <a:rPr lang="en-US"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descibes</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Lord using Judah like a bow and Ephraim like an arrow.</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Zechariah 10:7—Ephraim is a mighty man who rejoices in the Lord</a:t>
            </a:r>
          </a:p>
          <a:p>
            <a:endPar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591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Alphabet (</a:t>
            </a:r>
            <a:r>
              <a:rPr lang="en-US" sz="4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LAMED)</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1"/>
          </p:nvPr>
        </p:nvSpPr>
        <p:spPr/>
        <p:txBody>
          <a:bodyPr>
            <a:normAutofit fontScale="85000" lnSpcReduction="10000"/>
          </a:bodyPr>
          <a:lstStyle/>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r>
              <a:rPr lang="en-US" sz="20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letter of the Hebrew Alphabet</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Numerical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value of 30</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Perfection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Divine Order</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aspiration to return to your </a:t>
            </a:r>
            <a:r>
              <a:rPr lang="en-US" sz="20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absolute</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source (ask the Lord how you are to get, to the place, where you are sure you are flowing in what He is doing)</a:t>
            </a:r>
            <a:endParaRPr lang="en-US" sz="20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Decree that the things that have been scattered will be returned to you</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Shepherd’s Staff, To Teach, Point, Goad, Prod Toward</a:t>
            </a:r>
          </a:p>
        </p:txBody>
      </p:sp>
      <p:sp>
        <p:nvSpPr>
          <p:cNvPr id="7" name="Content Placeholder 6"/>
          <p:cNvSpPr>
            <a:spLocks noGrp="1"/>
          </p:cNvSpPr>
          <p:nvPr>
            <p:ph sz="half" idx="2"/>
          </p:nvPr>
        </p:nvSpPr>
        <p:spPr/>
        <p:txBody>
          <a:bodyPr>
            <a:normAutofit fontScale="85000" lnSpcReduction="10000"/>
          </a:bodyPr>
          <a:lstStyle/>
          <a:p>
            <a:endParaRPr lang="en-US" dirty="0"/>
          </a:p>
        </p:txBody>
      </p:sp>
      <p:pic>
        <p:nvPicPr>
          <p:cNvPr id="2051" name="Picture 3" descr="C:\Users\broney.FGH.000\AppData\Local\Microsoft\Windows\Temporary Internet Files\Content.IE5\WEBNNV50\Hebrew_lam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3505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096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81000"/>
            <a:ext cx="7125113" cy="1219199"/>
          </a:xfrm>
        </p:spPr>
        <p:txBody>
          <a:bodyPr/>
          <a:lstStyle/>
          <a:p>
            <a:pPr algn="ct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Action-Touch</a:t>
            </a:r>
            <a:b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 9:20-22</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752600"/>
            <a:ext cx="7620000" cy="4114800"/>
          </a:xfrm>
        </p:spPr>
      </p:pic>
    </p:spTree>
    <p:extLst>
      <p:ext uri="{BB962C8B-B14F-4D97-AF65-F5344CB8AC3E}">
        <p14:creationId xmlns:p14="http://schemas.microsoft.com/office/powerpoint/2010/main" val="2547914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125113" cy="924475"/>
          </a:xfrm>
        </p:spPr>
        <p:txBody>
          <a:bodyPr/>
          <a:lstStyle/>
          <a:p>
            <a:pPr algn="ctr"/>
            <a:r>
              <a:rPr lang="en-US" sz="4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Teshuvah</a:t>
            </a: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“Repentance”</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143000" y="1981200"/>
            <a:ext cx="7125112" cy="4572000"/>
          </a:xfrm>
        </p:spPr>
        <p:txBody>
          <a:bodyPr>
            <a:normAutofit/>
          </a:bodyPr>
          <a:lstStyle/>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time of repentance that is linked to Moses interceding 40 days for Israel (Golden Calf)--Exodus 32</a:t>
            </a:r>
          </a:p>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40 days (29 days of Elul {divine grace and mercy}, leading to the Feast of Trumpets {Rosh Hashanah}, and going through and ending on the Day of Atonement {Yom Kippur} </a:t>
            </a:r>
          </a:p>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last 10 days are known as the </a:t>
            </a:r>
            <a:r>
              <a:rPr lang="en-US" sz="24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Days of Awe</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(Feast of Trumpets to the Day of Atonement)—The gate of heaven is uniquely opened for our petitions and intercession</a:t>
            </a:r>
          </a:p>
          <a:p>
            <a:endPar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348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Body Part-</a:t>
            </a:r>
            <a:r>
              <a:rPr lang="en-US" sz="4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Galbladder</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p:txBody>
          <a:bodyPr/>
          <a:lstStyle/>
          <a:p>
            <a:endParaRPr lang="en-US" dirty="0"/>
          </a:p>
        </p:txBody>
      </p:sp>
      <p:sp>
        <p:nvSpPr>
          <p:cNvPr id="5" name="Content Placeholder 4"/>
          <p:cNvSpPr>
            <a:spLocks noGrp="1"/>
          </p:cNvSpPr>
          <p:nvPr>
            <p:ph sz="half" idx="2"/>
          </p:nvPr>
        </p:nvSpPr>
        <p:spPr/>
        <p:txBody>
          <a:bodyPr>
            <a:noAutofit/>
          </a:bodyPr>
          <a:lstStyle/>
          <a:p>
            <a:pPr marL="0" indent="0">
              <a:buNone/>
            </a:pPr>
            <a:r>
              <a:rPr lang="en-US" sz="2000" b="1" dirty="0">
                <a:solidFill>
                  <a:schemeClr val="bg1"/>
                </a:solidFill>
                <a:latin typeface="Times New Roman" panose="02020603050405020304" pitchFamily="18" charset="0"/>
                <a:cs typeface="Times New Roman" panose="02020603050405020304" pitchFamily="18" charset="0"/>
              </a:rPr>
              <a:t>The gallbladder is a pear-shaped, hollow structure located under the liver and on the right side of the abdomen. Its primary function is to store and concentrate bile, a yellow-brown digestive enzyme produced by the liver. The gallbladder is part of the biliary tract.</a:t>
            </a:r>
          </a:p>
        </p:txBody>
      </p:sp>
      <p:sp>
        <p:nvSpPr>
          <p:cNvPr id="6" name="Text Placeholder 5"/>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62488" y="2514600"/>
            <a:ext cx="4176712" cy="3346450"/>
          </a:xfrm>
        </p:spPr>
      </p:pic>
    </p:spTree>
    <p:extLst>
      <p:ext uri="{BB962C8B-B14F-4D97-AF65-F5344CB8AC3E}">
        <p14:creationId xmlns:p14="http://schemas.microsoft.com/office/powerpoint/2010/main" val="3851887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Color/Stone</a:t>
            </a:r>
            <a:b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Black//Black Onyx or Agate</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C:\Users\broney.FGH.000\AppData\Local\Microsoft\Windows\Temporary Internet Files\Content.IE5\9D4KWISS\1_Onyx_2[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2971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roney.FGH.000\AppData\Local\Microsoft\Windows\Temporary Internet Files\Content.IE5\Q6BBDK25\Agatesuperiorminnesota[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62488" y="2100262"/>
            <a:ext cx="3470275" cy="347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95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81000"/>
            <a:ext cx="7125113" cy="1219199"/>
          </a:xfrm>
        </p:spPr>
        <p:txBody>
          <a:bodyPr/>
          <a:lstStyle/>
          <a:p>
            <a:pPr algn="ctr"/>
            <a:r>
              <a:rPr lang="en-US" sz="4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Tishrei</a:t>
            </a: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“Beginning”</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09443" y="1981200"/>
            <a:ext cx="7125112" cy="4267200"/>
          </a:xfrm>
        </p:spPr>
        <p:txBody>
          <a:bodyPr>
            <a:normAutofit/>
          </a:bodyPr>
          <a:lstStyle/>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Begins the autumn season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Tishrei</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Cheshvan, and Kislev)</a:t>
            </a:r>
          </a:p>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Month of the “strong” or the month of the “ancients”</a:t>
            </a:r>
          </a:p>
          <a:p>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Tishrei</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the 1</a:t>
            </a:r>
            <a:r>
              <a:rPr lang="en-US" sz="2400" b="1"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month of the year with respect to the reckoning of years</a:t>
            </a:r>
          </a:p>
          <a:p>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Tishrei</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the 7</a:t>
            </a:r>
            <a:r>
              <a:rPr lang="en-US" sz="2400" b="1"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month of the year with respect to the reckoning of months</a:t>
            </a:r>
          </a:p>
          <a:p>
            <a:pPr marL="0" indent="0">
              <a:buNone/>
            </a:pP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068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Head of the Year</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b="1" dirty="0">
                <a:latin typeface="Times New Roman" panose="02020603050405020304" pitchFamily="18" charset="0"/>
                <a:cs typeface="Times New Roman" panose="02020603050405020304" pitchFamily="18" charset="0"/>
              </a:rPr>
              <a:t>Originally, the Hebrew year started in the month of </a:t>
            </a:r>
            <a:r>
              <a:rPr lang="en-US" b="1" dirty="0" err="1" smtClean="0">
                <a:latin typeface="Times New Roman" panose="02020603050405020304" pitchFamily="18" charset="0"/>
                <a:cs typeface="Times New Roman" panose="02020603050405020304" pitchFamily="18" charset="0"/>
              </a:rPr>
              <a:t>Tishrei</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but when God initiated Passover, He put Israel into a yearly cycle of redemption and commanded that Nissan now be the head of the months.</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The first commandment given to them, from God, when they were preparing to leave Egypt was: “This month (the month of Nissan) shall be for you the first of the months”</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While the Hebrew years are still numbered from </a:t>
            </a:r>
            <a:r>
              <a:rPr lang="en-US" b="1" dirty="0" err="1">
                <a:latin typeface="Times New Roman" panose="02020603050405020304" pitchFamily="18" charset="0"/>
                <a:cs typeface="Times New Roman" panose="02020603050405020304" pitchFamily="18" charset="0"/>
              </a:rPr>
              <a:t>Tishrei</a:t>
            </a:r>
            <a:r>
              <a:rPr lang="en-US" b="1" dirty="0">
                <a:latin typeface="Times New Roman" panose="02020603050405020304" pitchFamily="18" charset="0"/>
                <a:cs typeface="Times New Roman" panose="02020603050405020304" pitchFamily="18" charset="0"/>
              </a:rPr>
              <a:t> (the first of </a:t>
            </a:r>
            <a:r>
              <a:rPr lang="en-US" b="1" dirty="0" err="1">
                <a:latin typeface="Times New Roman" panose="02020603050405020304" pitchFamily="18" charset="0"/>
                <a:cs typeface="Times New Roman" panose="02020603050405020304" pitchFamily="18" charset="0"/>
              </a:rPr>
              <a:t>Tishrei</a:t>
            </a:r>
            <a:r>
              <a:rPr lang="en-US" b="1" dirty="0">
                <a:latin typeface="Times New Roman" panose="02020603050405020304" pitchFamily="18" charset="0"/>
                <a:cs typeface="Times New Roman" panose="02020603050405020304" pitchFamily="18" charset="0"/>
              </a:rPr>
              <a:t> is Rosh </a:t>
            </a:r>
            <a:r>
              <a:rPr lang="en-US" b="1" dirty="0" smtClean="0">
                <a:latin typeface="Times New Roman" panose="02020603050405020304" pitchFamily="18" charset="0"/>
                <a:cs typeface="Times New Roman" panose="02020603050405020304" pitchFamily="18" charset="0"/>
              </a:rPr>
              <a:t>Hashanah, </a:t>
            </a:r>
            <a:r>
              <a:rPr lang="en-US" b="1" dirty="0">
                <a:latin typeface="Times New Roman" panose="02020603050405020304" pitchFamily="18" charset="0"/>
                <a:cs typeface="Times New Roman" panose="02020603050405020304" pitchFamily="18" charset="0"/>
              </a:rPr>
              <a:t>the head of the year), the months are now numbered from Nissan. That’s why the Jewish “New Year” begins at the start of the seventh month.</a:t>
            </a:r>
          </a:p>
          <a:p>
            <a:pPr marL="0" indent="0">
              <a:buNone/>
            </a:pPr>
            <a:endParaRPr lang="en-US" dirty="0"/>
          </a:p>
        </p:txBody>
      </p:sp>
    </p:spTree>
    <p:extLst>
      <p:ext uri="{BB962C8B-B14F-4D97-AF65-F5344CB8AC3E}">
        <p14:creationId xmlns:p14="http://schemas.microsoft.com/office/powerpoint/2010/main" val="3107420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Characteristics</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7</a:t>
            </a:r>
            <a:r>
              <a:rPr lang="en-US" sz="2400" b="1"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month---Completion and Fullness</a:t>
            </a:r>
          </a:p>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month of the Fall Feasts---Returning to God and Experiencing His Glory</a:t>
            </a:r>
          </a:p>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month to Press Through to touch Him---Matthew 9:18-22 </a:t>
            </a:r>
          </a:p>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month linked with awakening and removing that which would keep you from returning</a:t>
            </a:r>
          </a:p>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month to be sure you are cleansed from all BITTERNESS so you won’t be hindered</a:t>
            </a:r>
          </a:p>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Things finishing and beginning simultaneously---2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5:17</a:t>
            </a:r>
          </a:p>
        </p:txBody>
      </p:sp>
    </p:spTree>
    <p:extLst>
      <p:ext uri="{BB962C8B-B14F-4D97-AF65-F5344CB8AC3E}">
        <p14:creationId xmlns:p14="http://schemas.microsoft.com/office/powerpoint/2010/main" val="2854805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Characteristics</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anose="02020603050405020304" pitchFamily="18" charset="0"/>
                <a:cs typeface="Times New Roman" panose="02020603050405020304" pitchFamily="18" charset="0"/>
              </a:rPr>
              <a:t>Returning to your absolute source</a:t>
            </a:r>
          </a:p>
          <a:p>
            <a:r>
              <a:rPr lang="en-US" sz="2000" b="1" dirty="0" smtClean="0">
                <a:latin typeface="Times New Roman" panose="02020603050405020304" pitchFamily="18" charset="0"/>
                <a:cs typeface="Times New Roman" panose="02020603050405020304" pitchFamily="18" charset="0"/>
              </a:rPr>
              <a:t>Month of Return, Repentance, and Rejoicing</a:t>
            </a:r>
          </a:p>
          <a:p>
            <a:r>
              <a:rPr lang="en-US" sz="2000" b="1" dirty="0" smtClean="0">
                <a:latin typeface="Times New Roman" panose="02020603050405020304" pitchFamily="18" charset="0"/>
                <a:cs typeface="Times New Roman" panose="02020603050405020304" pitchFamily="18" charset="0"/>
              </a:rPr>
              <a:t>Experience His mercy and forgiveness</a:t>
            </a:r>
          </a:p>
          <a:p>
            <a:r>
              <a:rPr lang="en-US" sz="2000" b="1" dirty="0" smtClean="0">
                <a:latin typeface="Times New Roman" panose="02020603050405020304" pitchFamily="18" charset="0"/>
                <a:cs typeface="Times New Roman" panose="02020603050405020304" pitchFamily="18" charset="0"/>
              </a:rPr>
              <a:t>Time to awake from your slumber---</a:t>
            </a:r>
            <a:r>
              <a:rPr lang="en-US" sz="2000" b="1" dirty="0" err="1" smtClean="0">
                <a:latin typeface="Times New Roman" panose="02020603050405020304" pitchFamily="18" charset="0"/>
                <a:cs typeface="Times New Roman" panose="02020603050405020304" pitchFamily="18" charset="0"/>
              </a:rPr>
              <a:t>Eph</a:t>
            </a:r>
            <a:r>
              <a:rPr lang="en-US" sz="2000" b="1" dirty="0" smtClean="0">
                <a:latin typeface="Times New Roman" panose="02020603050405020304" pitchFamily="18" charset="0"/>
                <a:cs typeface="Times New Roman" panose="02020603050405020304" pitchFamily="18" charset="0"/>
              </a:rPr>
              <a:t> 5:14-21</a:t>
            </a:r>
          </a:p>
          <a:p>
            <a:r>
              <a:rPr lang="en-US" sz="2000" b="1" dirty="0" smtClean="0">
                <a:latin typeface="Times New Roman" panose="02020603050405020304" pitchFamily="18" charset="0"/>
                <a:cs typeface="Times New Roman" panose="02020603050405020304" pitchFamily="18" charset="0"/>
              </a:rPr>
              <a:t>Pray for scattered things to be returned to you</a:t>
            </a:r>
          </a:p>
          <a:p>
            <a:r>
              <a:rPr lang="en-US" sz="2000" b="1" dirty="0" smtClean="0">
                <a:latin typeface="Times New Roman" panose="02020603050405020304" pitchFamily="18" charset="0"/>
                <a:cs typeface="Times New Roman" panose="02020603050405020304" pitchFamily="18" charset="0"/>
              </a:rPr>
              <a:t>Follow the lead of the Good Shepherd---John 10:1-30</a:t>
            </a:r>
          </a:p>
          <a:p>
            <a:r>
              <a:rPr lang="en-US" sz="2000" b="1" dirty="0" smtClean="0">
                <a:latin typeface="Times New Roman" panose="02020603050405020304" pitchFamily="18" charset="0"/>
                <a:cs typeface="Times New Roman" panose="02020603050405020304" pitchFamily="18" charset="0"/>
              </a:rPr>
              <a:t>Celebrate the New and Better Covenant---</a:t>
            </a:r>
            <a:r>
              <a:rPr lang="en-US" sz="2000" b="1" dirty="0" err="1" smtClean="0">
                <a:latin typeface="Times New Roman" panose="02020603050405020304" pitchFamily="18" charset="0"/>
                <a:cs typeface="Times New Roman" panose="02020603050405020304" pitchFamily="18" charset="0"/>
              </a:rPr>
              <a:t>Heb</a:t>
            </a:r>
            <a:r>
              <a:rPr lang="en-US" sz="2000" b="1" dirty="0" smtClean="0">
                <a:latin typeface="Times New Roman" panose="02020603050405020304" pitchFamily="18" charset="0"/>
                <a:cs typeface="Times New Roman" panose="02020603050405020304" pitchFamily="18" charset="0"/>
              </a:rPr>
              <a:t> 7-9</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106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Tishrei</a:t>
            </a:r>
            <a:endPar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anose="02020603050405020304" pitchFamily="18" charset="0"/>
                <a:cs typeface="Times New Roman" panose="02020603050405020304" pitchFamily="18" charset="0"/>
              </a:rPr>
              <a:t>Rosh Hashanah(Feast of Trumpets)-</a:t>
            </a:r>
            <a:r>
              <a:rPr lang="en-US" sz="2800" b="1" dirty="0" smtClean="0">
                <a:latin typeface="Times New Roman" panose="02020603050405020304" pitchFamily="18" charset="0"/>
                <a:cs typeface="Times New Roman" panose="02020603050405020304" pitchFamily="18" charset="0"/>
              </a:rPr>
              <a:t>(AWAKE)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Tishrei</a:t>
            </a:r>
            <a:r>
              <a:rPr lang="en-US" sz="2000" b="1" dirty="0" smtClean="0">
                <a:latin typeface="Times New Roman" panose="02020603050405020304" pitchFamily="18" charset="0"/>
                <a:cs typeface="Times New Roman" panose="02020603050405020304" pitchFamily="18" charset="0"/>
              </a:rPr>
              <a:t> 1</a:t>
            </a:r>
          </a:p>
          <a:p>
            <a:r>
              <a:rPr lang="en-US" sz="2000" b="1" dirty="0" smtClean="0">
                <a:latin typeface="Times New Roman" panose="02020603050405020304" pitchFamily="18" charset="0"/>
                <a:cs typeface="Times New Roman" panose="02020603050405020304" pitchFamily="18" charset="0"/>
              </a:rPr>
              <a:t>Days of Awe-</a:t>
            </a:r>
            <a:r>
              <a:rPr lang="en-US" sz="2800" b="1" dirty="0" smtClean="0">
                <a:latin typeface="Times New Roman" panose="02020603050405020304" pitchFamily="18" charset="0"/>
                <a:cs typeface="Times New Roman" panose="02020603050405020304" pitchFamily="18" charset="0"/>
              </a:rPr>
              <a:t>(Reflection and Returning)</a:t>
            </a:r>
            <a:r>
              <a:rPr lang="en-US" sz="2000" b="1" dirty="0" smtClean="0">
                <a:latin typeface="Times New Roman" panose="02020603050405020304" pitchFamily="18" charset="0"/>
                <a:cs typeface="Times New Roman" panose="02020603050405020304" pitchFamily="18" charset="0"/>
              </a:rPr>
              <a:t>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Tishrei</a:t>
            </a:r>
            <a:r>
              <a:rPr lang="en-US" sz="2000" b="1" dirty="0" smtClean="0">
                <a:latin typeface="Times New Roman" panose="02020603050405020304" pitchFamily="18" charset="0"/>
                <a:cs typeface="Times New Roman" panose="02020603050405020304" pitchFamily="18" charset="0"/>
              </a:rPr>
              <a:t> 1-10</a:t>
            </a:r>
          </a:p>
          <a:p>
            <a:r>
              <a:rPr lang="en-US" sz="2000" b="1" dirty="0" smtClean="0">
                <a:latin typeface="Times New Roman" panose="02020603050405020304" pitchFamily="18" charset="0"/>
                <a:cs typeface="Times New Roman" panose="02020603050405020304" pitchFamily="18" charset="0"/>
              </a:rPr>
              <a:t>Yom Kippur(Day of Atonement)-</a:t>
            </a:r>
            <a:r>
              <a:rPr lang="en-US" sz="2800" b="1" dirty="0" smtClean="0">
                <a:latin typeface="Times New Roman" panose="02020603050405020304" pitchFamily="18" charset="0"/>
                <a:cs typeface="Times New Roman" panose="02020603050405020304" pitchFamily="18" charset="0"/>
              </a:rPr>
              <a:t>(REPENT)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Tishrei</a:t>
            </a:r>
            <a:r>
              <a:rPr lang="en-US" sz="2000" b="1" dirty="0" smtClean="0">
                <a:latin typeface="Times New Roman" panose="02020603050405020304" pitchFamily="18" charset="0"/>
                <a:cs typeface="Times New Roman" panose="02020603050405020304" pitchFamily="18" charset="0"/>
              </a:rPr>
              <a:t> 10</a:t>
            </a:r>
          </a:p>
          <a:p>
            <a:r>
              <a:rPr lang="en-US" sz="2000" b="1" dirty="0" err="1" smtClean="0">
                <a:latin typeface="Times New Roman" panose="02020603050405020304" pitchFamily="18" charset="0"/>
                <a:cs typeface="Times New Roman" panose="02020603050405020304" pitchFamily="18" charset="0"/>
              </a:rPr>
              <a:t>Succot</a:t>
            </a:r>
            <a:r>
              <a:rPr lang="en-US" sz="2000" b="1" dirty="0" smtClean="0">
                <a:latin typeface="Times New Roman" panose="02020603050405020304" pitchFamily="18" charset="0"/>
                <a:cs typeface="Times New Roman" panose="02020603050405020304" pitchFamily="18" charset="0"/>
              </a:rPr>
              <a:t>(Feast of Tabernacles)-</a:t>
            </a:r>
            <a:r>
              <a:rPr lang="en-US" sz="2800" b="1" dirty="0" smtClean="0">
                <a:latin typeface="Times New Roman" panose="02020603050405020304" pitchFamily="18" charset="0"/>
                <a:cs typeface="Times New Roman" panose="02020603050405020304" pitchFamily="18" charset="0"/>
              </a:rPr>
              <a:t>(REJOICE)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Tishrei</a:t>
            </a:r>
            <a:r>
              <a:rPr lang="en-US" sz="2000" b="1" dirty="0" smtClean="0">
                <a:latin typeface="Times New Roman" panose="02020603050405020304" pitchFamily="18" charset="0"/>
                <a:cs typeface="Times New Roman" panose="02020603050405020304" pitchFamily="18" charset="0"/>
              </a:rPr>
              <a:t> 15-21</a:t>
            </a: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696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243" y="457200"/>
            <a:ext cx="7125113" cy="924475"/>
          </a:xfrm>
        </p:spPr>
        <p:txBody>
          <a:bodyPr/>
          <a:lstStyle/>
          <a:p>
            <a:pPr algn="ct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Feast of Trumpets/Rosh Hashanah</a:t>
            </a:r>
            <a:b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Head of the Year”</a:t>
            </a:r>
            <a:b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AWAKE!!!</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4191000"/>
            <a:ext cx="7125112" cy="2582198"/>
          </a:xfrm>
        </p:spPr>
        <p:txBody>
          <a:bodyPr>
            <a:normAutofit/>
          </a:bodyPr>
          <a:lstStyle/>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Leviticus 23:23-27 (a memorial of blowing trumpets…a holy convocation)</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Preparation for the Day of Atonement 8 days later</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beginning of the 3</a:t>
            </a:r>
            <a:r>
              <a:rPr lang="en-US" sz="2000" b="1"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feast cycle</a:t>
            </a: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is providing revelation for the year ahead, so you can start your beginning in a new way</a:t>
            </a:r>
          </a:p>
        </p:txBody>
      </p:sp>
      <p:pic>
        <p:nvPicPr>
          <p:cNvPr id="5122" name="Picture 2" descr="C:\Users\broney.FGH.000\AppData\Local\Microsoft\Windows\Temporary Internet Files\Content.IE5\KBMJGHYD\rh_imag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52600"/>
            <a:ext cx="3048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072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Day of Atonement/Yom Kippur</a:t>
            </a:r>
            <a:b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REPENT!!!</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Holiest and most somber day of the Jewish year</a:t>
            </a:r>
          </a:p>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day is marked by fasting and confession</a:t>
            </a:r>
          </a:p>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 of the 10 Days of Awe</a:t>
            </a:r>
          </a:p>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Leviticus 16:29-32 and Leviticus 23:26-32</a:t>
            </a:r>
          </a:p>
          <a:p>
            <a:endPar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395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TM01972873[[fn=Summer]]</Template>
  <TotalTime>329</TotalTime>
  <Words>1119</Words>
  <Application>Microsoft Office PowerPoint</Application>
  <PresentationFormat>On-screen Show (4:3)</PresentationFormat>
  <Paragraphs>95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Courier New</vt:lpstr>
      <vt:lpstr>Times New Roman</vt:lpstr>
      <vt:lpstr>Trebuchet MS</vt:lpstr>
      <vt:lpstr>Verdana</vt:lpstr>
      <vt:lpstr>Wingdings 2</vt:lpstr>
      <vt:lpstr>Summer</vt:lpstr>
      <vt:lpstr>PowerPoint Presentation</vt:lpstr>
      <vt:lpstr>Teshuvah “Repentance”</vt:lpstr>
      <vt:lpstr>Tishrei “Beginning”</vt:lpstr>
      <vt:lpstr>Head of the Year</vt:lpstr>
      <vt:lpstr>Characteristics</vt:lpstr>
      <vt:lpstr>Characteristics</vt:lpstr>
      <vt:lpstr>Tishrei</vt:lpstr>
      <vt:lpstr>Feast of Trumpets/Rosh Hashanah “The Head of the Year” AWAKE!!!</vt:lpstr>
      <vt:lpstr>Day of Atonement/Yom Kippur REPENT!!!</vt:lpstr>
      <vt:lpstr>Yom Kippur/Day of Atonement</vt:lpstr>
      <vt:lpstr>Psalms 139:23-24  TPT</vt:lpstr>
      <vt:lpstr>What about us, today?</vt:lpstr>
      <vt:lpstr>Feast of Tabernacles/Sukkot “The Season of Our Joy” REJOICE!!!</vt:lpstr>
      <vt:lpstr>CONSTELLATION LIBRA-THE SCALES</vt:lpstr>
      <vt:lpstr>Reflected Light</vt:lpstr>
      <vt:lpstr>Ephraim</vt:lpstr>
      <vt:lpstr>Ephraim</vt:lpstr>
      <vt:lpstr>Alphabet (LAMED)</vt:lpstr>
      <vt:lpstr>Action-Touch Matt 9:20-22</vt:lpstr>
      <vt:lpstr>Body Part-Galbladder</vt:lpstr>
      <vt:lpstr>Color/Stone Black//Black Onyx or Agate</vt:lpstr>
    </vt:vector>
  </TitlesOfParts>
  <Company>Forrest General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Roney</dc:creator>
  <cp:lastModifiedBy>Roney, Brad</cp:lastModifiedBy>
  <cp:revision>35</cp:revision>
  <cp:lastPrinted>2020-09-18T23:07:56Z</cp:lastPrinted>
  <dcterms:created xsi:type="dcterms:W3CDTF">2019-09-24T18:35:33Z</dcterms:created>
  <dcterms:modified xsi:type="dcterms:W3CDTF">2023-09-12T18:49:43Z</dcterms:modified>
</cp:coreProperties>
</file>