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1" r:id="rId4"/>
    <p:sldId id="272" r:id="rId5"/>
    <p:sldId id="280" r:id="rId6"/>
    <p:sldId id="281" r:id="rId7"/>
    <p:sldId id="282" r:id="rId8"/>
    <p:sldId id="268" r:id="rId9"/>
    <p:sldId id="283" r:id="rId10"/>
    <p:sldId id="274" r:id="rId11"/>
    <p:sldId id="284" r:id="rId12"/>
    <p:sldId id="285" r:id="rId13"/>
    <p:sldId id="276" r:id="rId14"/>
    <p:sldId id="277" r:id="rId15"/>
    <p:sldId id="286" r:id="rId16"/>
    <p:sldId id="28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snapToGrid="0">
      <p:cViewPr>
        <p:scale>
          <a:sx n="81" d="100"/>
          <a:sy n="81" d="100"/>
        </p:scale>
        <p:origin x="65"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1EF1-92FE-430D-B441-A50306CA3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F6BCD-5670-4C74-AA87-33B71C959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0AE36-DF2B-4113-8DC5-A80932AA0205}"/>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5" name="Footer Placeholder 4">
            <a:extLst>
              <a:ext uri="{FF2B5EF4-FFF2-40B4-BE49-F238E27FC236}">
                <a16:creationId xmlns:a16="http://schemas.microsoft.com/office/drawing/2014/main" id="{9ADECD5F-3270-42CA-BAAB-33993EF89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3F4DD-E0F7-486B-8CC5-D56E7843DE94}"/>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123035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CCD7-6377-4D2B-9BC3-99B6C84A8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4F9139-5425-45F6-90E7-5D085932EE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47C62-6EF6-4D4E-83AE-30C116150E4E}"/>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5" name="Footer Placeholder 4">
            <a:extLst>
              <a:ext uri="{FF2B5EF4-FFF2-40B4-BE49-F238E27FC236}">
                <a16:creationId xmlns:a16="http://schemas.microsoft.com/office/drawing/2014/main" id="{AC6CDE3D-9BF2-4489-B34B-9A6CD89DC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F3BDE-BCA9-4D11-930B-F3140BFC7265}"/>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299259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67D4D-5FB7-4341-B318-D1A7830853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EA214-29D4-419A-B424-3CBAB129C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59BEA-77F3-4066-BE3F-60694446D452}"/>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5" name="Footer Placeholder 4">
            <a:extLst>
              <a:ext uri="{FF2B5EF4-FFF2-40B4-BE49-F238E27FC236}">
                <a16:creationId xmlns:a16="http://schemas.microsoft.com/office/drawing/2014/main" id="{3AD76DD1-7727-4AAD-AE59-D890E06DF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51C14-25B1-4B2E-B8F7-7031DC1FAC2E}"/>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277580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20F3-4A2B-47BF-BF51-381601363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AE2A9-8DA5-4F1A-90B2-98D1BBC4A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3D995-B7F5-4B5A-AE56-0038D45D7CC8}"/>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5" name="Footer Placeholder 4">
            <a:extLst>
              <a:ext uri="{FF2B5EF4-FFF2-40B4-BE49-F238E27FC236}">
                <a16:creationId xmlns:a16="http://schemas.microsoft.com/office/drawing/2014/main" id="{15912D1E-EB08-461A-9FFB-A5F4E8915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B0DE6-13CE-46E3-98FC-A9A23B81225F}"/>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81332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0EEA-DE5F-4026-9595-3DE00AB16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CE2E3-8995-4752-BE56-B264D3144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3C3A4-45D6-4407-A45C-E4A26AC3DDF3}"/>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5" name="Footer Placeholder 4">
            <a:extLst>
              <a:ext uri="{FF2B5EF4-FFF2-40B4-BE49-F238E27FC236}">
                <a16:creationId xmlns:a16="http://schemas.microsoft.com/office/drawing/2014/main" id="{D459CA22-3D7E-4FF1-9011-8655D028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10744-6DE3-4FA8-BEE9-073B6B225BEC}"/>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394953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12FA-DA19-4BA9-9C8F-153D2D4F8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08A13-30E3-44A4-A0A9-BAB51A63E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5239DA-13EC-4F3B-A1E0-A41A2F8472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442FB5-8C27-4603-B212-F0FD47278D34}"/>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6" name="Footer Placeholder 5">
            <a:extLst>
              <a:ext uri="{FF2B5EF4-FFF2-40B4-BE49-F238E27FC236}">
                <a16:creationId xmlns:a16="http://schemas.microsoft.com/office/drawing/2014/main" id="{15FD40AB-7197-4C0C-9A6A-FF292FCD1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1B610-3DF6-452A-B6E1-93A679036E4D}"/>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302840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103E-3387-4276-9AD0-78DB031F4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E25B9-0364-4824-A0ED-1C2F842EE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912762-372B-436D-B198-BE80D3693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38769-A6B0-4316-82B9-04E2B8E75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FDF27-D93B-43C2-BFC4-B6D63F7F9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3C90A-432B-4400-B79E-86CA1F61C40B}"/>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8" name="Footer Placeholder 7">
            <a:extLst>
              <a:ext uri="{FF2B5EF4-FFF2-40B4-BE49-F238E27FC236}">
                <a16:creationId xmlns:a16="http://schemas.microsoft.com/office/drawing/2014/main" id="{40BCAA28-97A1-4CBB-B2F6-E432D55D94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5F42B6-4161-474C-96AB-431983120BE1}"/>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37286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41B8-1FC0-4506-81A0-2046BA7441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37DA4-6E99-47DA-8C08-FD172DB33808}"/>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4" name="Footer Placeholder 3">
            <a:extLst>
              <a:ext uri="{FF2B5EF4-FFF2-40B4-BE49-F238E27FC236}">
                <a16:creationId xmlns:a16="http://schemas.microsoft.com/office/drawing/2014/main" id="{6F71A03B-2D70-4C7C-BD31-909E638F4B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9B2A69-94B3-4B8C-97A8-DE2A923EE0DA}"/>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278778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45324C-1E62-45E4-A366-7FFAF8DD694A}"/>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3" name="Footer Placeholder 2">
            <a:extLst>
              <a:ext uri="{FF2B5EF4-FFF2-40B4-BE49-F238E27FC236}">
                <a16:creationId xmlns:a16="http://schemas.microsoft.com/office/drawing/2014/main" id="{AD8E7A98-24F5-43AD-B66F-B2F99607A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C412A-E28F-432E-A0B4-07CC7B59A660}"/>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80280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76AA-C73B-4A5A-A67E-9A03A24AF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7D5FE-3AF6-46FC-9EC9-E1BCD4270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F0BD39-F254-4432-82AB-7D9339CEE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3F944-4651-4092-A497-671F8DD3765E}"/>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6" name="Footer Placeholder 5">
            <a:extLst>
              <a:ext uri="{FF2B5EF4-FFF2-40B4-BE49-F238E27FC236}">
                <a16:creationId xmlns:a16="http://schemas.microsoft.com/office/drawing/2014/main" id="{79E17AAC-40AF-4750-B67E-4B691BBB8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3082A-432F-403B-AA19-12F297B7FF75}"/>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263137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FD79-0885-45A2-8BCD-6433B5678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FB10E7-FD64-4DE6-89CC-4A434FF98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DB8856-07C5-4BEC-9BD1-78A3F8E84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D9301-8E58-4D1B-8CF5-C06D22F6F2F2}"/>
              </a:ext>
            </a:extLst>
          </p:cNvPr>
          <p:cNvSpPr>
            <a:spLocks noGrp="1"/>
          </p:cNvSpPr>
          <p:nvPr>
            <p:ph type="dt" sz="half" idx="10"/>
          </p:nvPr>
        </p:nvSpPr>
        <p:spPr/>
        <p:txBody>
          <a:bodyPr/>
          <a:lstStyle/>
          <a:p>
            <a:fld id="{662B096A-ED0E-4C26-A3DB-C8D481682E33}" type="datetimeFigureOut">
              <a:rPr lang="en-US" smtClean="0"/>
              <a:t>9/6/2020</a:t>
            </a:fld>
            <a:endParaRPr lang="en-US"/>
          </a:p>
        </p:txBody>
      </p:sp>
      <p:sp>
        <p:nvSpPr>
          <p:cNvPr id="6" name="Footer Placeholder 5">
            <a:extLst>
              <a:ext uri="{FF2B5EF4-FFF2-40B4-BE49-F238E27FC236}">
                <a16:creationId xmlns:a16="http://schemas.microsoft.com/office/drawing/2014/main" id="{AF099E61-E5EC-45BA-8398-B3F65C17B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04D2E-95D8-4CC1-9502-666AF556FC1A}"/>
              </a:ext>
            </a:extLst>
          </p:cNvPr>
          <p:cNvSpPr>
            <a:spLocks noGrp="1"/>
          </p:cNvSpPr>
          <p:nvPr>
            <p:ph type="sldNum" sz="quarter" idx="12"/>
          </p:nvPr>
        </p:nvSpPr>
        <p:spPr/>
        <p:txBody>
          <a:bodyPr/>
          <a:lstStyle/>
          <a:p>
            <a:fld id="{52C4A76D-0000-4B41-AA43-A83B67DC1B90}" type="slidenum">
              <a:rPr lang="en-US" smtClean="0"/>
              <a:t>‹#›</a:t>
            </a:fld>
            <a:endParaRPr lang="en-US"/>
          </a:p>
        </p:txBody>
      </p:sp>
    </p:spTree>
    <p:extLst>
      <p:ext uri="{BB962C8B-B14F-4D97-AF65-F5344CB8AC3E}">
        <p14:creationId xmlns:p14="http://schemas.microsoft.com/office/powerpoint/2010/main" val="6258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A3CC8-041E-4159-B165-DD2BF114C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B67CC-9553-4DD0-B3A8-67B501C93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7F996-0935-4695-80A1-F4CF1C57F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B096A-ED0E-4C26-A3DB-C8D481682E33}" type="datetimeFigureOut">
              <a:rPr lang="en-US" smtClean="0"/>
              <a:t>9/6/2020</a:t>
            </a:fld>
            <a:endParaRPr lang="en-US"/>
          </a:p>
        </p:txBody>
      </p:sp>
      <p:sp>
        <p:nvSpPr>
          <p:cNvPr id="5" name="Footer Placeholder 4">
            <a:extLst>
              <a:ext uri="{FF2B5EF4-FFF2-40B4-BE49-F238E27FC236}">
                <a16:creationId xmlns:a16="http://schemas.microsoft.com/office/drawing/2014/main" id="{31C476C8-038E-4ADA-9FDA-7CA188112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A283AF-3708-47D8-9C30-DF2717C01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4A76D-0000-4B41-AA43-A83B67DC1B90}" type="slidenum">
              <a:rPr lang="en-US" smtClean="0"/>
              <a:t>‹#›</a:t>
            </a:fld>
            <a:endParaRPr lang="en-US"/>
          </a:p>
        </p:txBody>
      </p:sp>
    </p:spTree>
    <p:extLst>
      <p:ext uri="{BB962C8B-B14F-4D97-AF65-F5344CB8AC3E}">
        <p14:creationId xmlns:p14="http://schemas.microsoft.com/office/powerpoint/2010/main" val="2783198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hub.com/greek/86.htm" TargetMode="External"/><Relationship Id="rId3" Type="http://schemas.openxmlformats.org/officeDocument/2006/relationships/hyperlink" Target="https://www.biblehub.com/greek/3618.htm" TargetMode="External"/><Relationship Id="rId7" Type="http://schemas.openxmlformats.org/officeDocument/2006/relationships/hyperlink" Target="https://www.biblehub.com/greek/4439.ht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biblehub.com/greek/2532.htm" TargetMode="External"/><Relationship Id="rId5" Type="http://schemas.openxmlformats.org/officeDocument/2006/relationships/hyperlink" Target="https://www.biblehub.com/greek/1577.htm" TargetMode="External"/><Relationship Id="rId10" Type="http://schemas.openxmlformats.org/officeDocument/2006/relationships/hyperlink" Target="https://www.biblehub.com/greek/846.htm" TargetMode="External"/><Relationship Id="rId4" Type="http://schemas.openxmlformats.org/officeDocument/2006/relationships/hyperlink" Target="https://www.biblehub.com/greek/1473.htm" TargetMode="External"/><Relationship Id="rId9" Type="http://schemas.openxmlformats.org/officeDocument/2006/relationships/hyperlink" Target="https://www.biblehub.com/greek/2729.ht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0B89CA-B082-4178-816A-3DFB75C8DB5A}"/>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12226565" cy="7197365"/>
          </a:xfrm>
          <a:prstGeom prst="rect">
            <a:avLst/>
          </a:prstGeom>
        </p:spPr>
      </p:pic>
      <p:sp>
        <p:nvSpPr>
          <p:cNvPr id="2" name="Title 1">
            <a:extLst>
              <a:ext uri="{FF2B5EF4-FFF2-40B4-BE49-F238E27FC236}">
                <a16:creationId xmlns:a16="http://schemas.microsoft.com/office/drawing/2014/main" id="{13528204-A519-42E4-B3C1-13FE5E7F610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7938041-EE0B-4192-9365-6FBC489794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427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878A68E7-3558-41B2-B489-F68B1EFE5466}"/>
              </a:ext>
            </a:extLst>
          </p:cNvPr>
          <p:cNvPicPr>
            <a:picLocks noChangeAspect="1"/>
          </p:cNvPicPr>
          <p:nvPr/>
        </p:nvPicPr>
        <p:blipFill rotWithShape="1">
          <a:blip r:embed="rId2"/>
          <a:srcRect/>
          <a:stretch/>
        </p:blipFill>
        <p:spPr>
          <a:xfrm>
            <a:off x="20" y="10"/>
            <a:ext cx="12191980" cy="6857990"/>
          </a:xfrm>
          <a:prstGeom prst="rect">
            <a:avLst/>
          </a:prstGeom>
        </p:spPr>
      </p:pic>
      <p:sp>
        <p:nvSpPr>
          <p:cNvPr id="116" name="Rectangle 115">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EE1BB-996B-482E-AA52-53AACB35100C}"/>
              </a:ext>
            </a:extLst>
          </p:cNvPr>
          <p:cNvSpPr>
            <a:spLocks noGrp="1"/>
          </p:cNvSpPr>
          <p:nvPr>
            <p:ph type="title"/>
          </p:nvPr>
        </p:nvSpPr>
        <p:spPr>
          <a:xfrm>
            <a:off x="433633" y="910431"/>
            <a:ext cx="5395667" cy="1262447"/>
          </a:xfrm>
        </p:spPr>
        <p:txBody>
          <a:bodyPr vert="horz" lIns="91440" tIns="45720" rIns="91440" bIns="45720" rtlCol="0" anchor="b">
            <a:noAutofit/>
          </a:bodyPr>
          <a:lstStyle/>
          <a:p>
            <a:r>
              <a:rPr lang="en-US" sz="5400" b="1" i="1" dirty="0">
                <a:solidFill>
                  <a:schemeClr val="bg1"/>
                </a:solidFill>
                <a:latin typeface="Algerian" panose="04020705040A02060702" pitchFamily="82" charset="0"/>
              </a:rPr>
              <a:t>TOUR OF DUTY</a:t>
            </a:r>
            <a:r>
              <a:rPr lang="en-US" sz="5400" b="1" dirty="0">
                <a:solidFill>
                  <a:schemeClr val="bg1"/>
                </a:solidFill>
                <a:latin typeface="Algerian" panose="04020705040A02060702" pitchFamily="82" charset="0"/>
              </a:rPr>
              <a:t>…</a:t>
            </a:r>
          </a:p>
        </p:txBody>
      </p:sp>
      <p:sp>
        <p:nvSpPr>
          <p:cNvPr id="27" name="Content Placeholder 16">
            <a:extLst>
              <a:ext uri="{FF2B5EF4-FFF2-40B4-BE49-F238E27FC236}">
                <a16:creationId xmlns:a16="http://schemas.microsoft.com/office/drawing/2014/main" id="{838A9FFF-C8B8-4510-81C9-2370EC70B5FA}"/>
              </a:ext>
            </a:extLst>
          </p:cNvPr>
          <p:cNvSpPr>
            <a:spLocks noGrp="1"/>
          </p:cNvSpPr>
          <p:nvPr>
            <p:ph idx="1"/>
          </p:nvPr>
        </p:nvSpPr>
        <p:spPr>
          <a:xfrm>
            <a:off x="542041" y="2492080"/>
            <a:ext cx="5656083" cy="3734324"/>
          </a:xfrm>
        </p:spPr>
        <p:txBody>
          <a:bodyPr vert="horz" lIns="91440" tIns="45720" rIns="91440" bIns="45720" rtlCol="0">
            <a:normAutofit lnSpcReduction="10000"/>
          </a:bodyPr>
          <a:lstStyle/>
          <a:p>
            <a:pPr marL="0" indent="0">
              <a:buNone/>
            </a:pPr>
            <a:r>
              <a:rPr lang="en-US" sz="3200" b="1" i="1" dirty="0">
                <a:solidFill>
                  <a:schemeClr val="bg1"/>
                </a:solidFill>
                <a:latin typeface="Algerian" panose="04020705040A02060702" pitchFamily="82" charset="0"/>
              </a:rPr>
              <a:t>RELEASING THE PROPHETIC DESTINY OF OUR NATION!</a:t>
            </a:r>
          </a:p>
          <a:p>
            <a:pPr marL="0" indent="0">
              <a:buNone/>
            </a:pPr>
            <a:r>
              <a:rPr lang="en-US" sz="3200" b="1" i="1" dirty="0">
                <a:solidFill>
                  <a:schemeClr val="bg1"/>
                </a:solidFill>
                <a:latin typeface="Algerian" panose="04020705040A02060702" pitchFamily="82" charset="0"/>
              </a:rPr>
              <a:t>REVISIT , RELEASE, REVIVE,  REBUILD, RESTORE, REFORM, TRANSFORM…</a:t>
            </a:r>
          </a:p>
          <a:p>
            <a:pPr marL="0" indent="0">
              <a:buNone/>
            </a:pPr>
            <a:endParaRPr lang="en-US" sz="3200" b="1" i="1" dirty="0">
              <a:solidFill>
                <a:schemeClr val="bg1"/>
              </a:solidFill>
              <a:latin typeface="Algerian" panose="04020705040A02060702" pitchFamily="82" charset="0"/>
            </a:endParaRPr>
          </a:p>
          <a:p>
            <a:pPr marL="0" indent="0">
              <a:buNone/>
            </a:pPr>
            <a:r>
              <a:rPr lang="en-US" sz="3200" b="1" i="1" dirty="0">
                <a:solidFill>
                  <a:schemeClr val="bg1"/>
                </a:solidFill>
                <a:latin typeface="Algerian" panose="04020705040A02060702" pitchFamily="82" charset="0"/>
              </a:rPr>
              <a:t>WAR WORDS FROM THE WOMB OF THE DAWN</a:t>
            </a:r>
          </a:p>
        </p:txBody>
      </p:sp>
      <p:sp>
        <p:nvSpPr>
          <p:cNvPr id="118" name="Rectangle 11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71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A7C457-E028-4326-BAA7-08AD00BEFDAF}"/>
              </a:ext>
            </a:extLst>
          </p:cNvPr>
          <p:cNvPicPr>
            <a:picLocks noChangeAspect="1"/>
          </p:cNvPicPr>
          <p:nvPr/>
        </p:nvPicPr>
        <p:blipFill rotWithShape="1">
          <a:blip r:embed="rId2"/>
          <a:srcRect l="18931" r="14842"/>
          <a:stretch/>
        </p:blipFill>
        <p:spPr>
          <a:xfrm>
            <a:off x="3978948" y="-478"/>
            <a:ext cx="8190330" cy="6857990"/>
          </a:xfrm>
          <a:prstGeom prst="rect">
            <a:avLst/>
          </a:prstGeom>
        </p:spPr>
      </p:pic>
      <p:sp>
        <p:nvSpPr>
          <p:cNvPr id="29" name="Freeform: Shape 2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7973E0-EEEC-4001-90D5-399373FD5FAC}"/>
              </a:ext>
            </a:extLst>
          </p:cNvPr>
          <p:cNvSpPr>
            <a:spLocks noGrp="1"/>
          </p:cNvSpPr>
          <p:nvPr>
            <p:ph type="title"/>
          </p:nvPr>
        </p:nvSpPr>
        <p:spPr>
          <a:xfrm>
            <a:off x="89555" y="365125"/>
            <a:ext cx="4784104" cy="6431601"/>
          </a:xfrm>
        </p:spPr>
        <p:txBody>
          <a:bodyPr vert="horz" lIns="91440" tIns="45720" rIns="91440" bIns="45720" rtlCol="0">
            <a:normAutofit/>
          </a:bodyPr>
          <a:lstStyle/>
          <a:p>
            <a:r>
              <a:rPr lang="en-US" sz="3200" b="1" i="1" dirty="0">
                <a:effectLst/>
                <a:latin typeface="Algerian" panose="04020705040A02060702" pitchFamily="82" charset="0"/>
              </a:rPr>
              <a:t>REBUILDING THE WALL OF RIGHTEOUSNESS IN OUR NATION, STATES, AND TERRITORIES  </a:t>
            </a:r>
            <a:br>
              <a:rPr lang="en-US" sz="3200" b="1" i="1" dirty="0">
                <a:effectLst/>
                <a:latin typeface="Algerian" panose="04020705040A02060702" pitchFamily="82" charset="0"/>
              </a:rPr>
            </a:br>
            <a:r>
              <a:rPr lang="en-US" sz="3200" b="1" dirty="0">
                <a:effectLst/>
                <a:latin typeface="Algerian" panose="04020705040A02060702" pitchFamily="82" charset="0"/>
              </a:rPr>
              <a:t>                                                                                               </a:t>
            </a:r>
            <a:br>
              <a:rPr lang="en-US" sz="3200" b="1" dirty="0">
                <a:effectLst/>
              </a:rPr>
            </a:br>
            <a:r>
              <a:rPr lang="en-US" sz="2800" b="1" i="1" dirty="0">
                <a:effectLst/>
                <a:latin typeface="Algerian" panose="04020705040A02060702" pitchFamily="82" charset="0"/>
              </a:rPr>
              <a:t>“</a:t>
            </a:r>
            <a:r>
              <a:rPr lang="en-US" sz="2800" b="1" i="1" dirty="0">
                <a:effectLst/>
                <a:latin typeface="Agency FB" panose="020B0503020202020204" pitchFamily="34" charset="0"/>
              </a:rPr>
              <a:t>I looked for someone who might rebuild the wall of righteousness that guards the land. I searched for someone to stand in the gap in the wall so I wouldn’t have to destroy the land…”                                                                 </a:t>
            </a:r>
            <a:r>
              <a:rPr lang="en-US" sz="2800" b="1" i="0" dirty="0">
                <a:effectLst/>
                <a:latin typeface="Agency FB" panose="020B0503020202020204" pitchFamily="34" charset="0"/>
              </a:rPr>
              <a:t>(Ezekiel 22:20;NLT)</a:t>
            </a:r>
            <a:br>
              <a:rPr lang="en-US" sz="2800" b="1" i="0" dirty="0">
                <a:effectLst/>
                <a:latin typeface="Agency FB" panose="020B0503020202020204" pitchFamily="34" charset="0"/>
              </a:rPr>
            </a:br>
            <a:br>
              <a:rPr lang="en-US" sz="3200" b="1" dirty="0">
                <a:effectLst/>
              </a:rPr>
            </a:br>
            <a:endParaRPr lang="en-US" sz="3200" b="1" dirty="0"/>
          </a:p>
        </p:txBody>
      </p:sp>
      <p:sp>
        <p:nvSpPr>
          <p:cNvPr id="26" name="Content Placeholder 25">
            <a:extLst>
              <a:ext uri="{FF2B5EF4-FFF2-40B4-BE49-F238E27FC236}">
                <a16:creationId xmlns:a16="http://schemas.microsoft.com/office/drawing/2014/main" id="{4E994D61-E900-44CD-89F1-3A5831846311}"/>
              </a:ext>
            </a:extLst>
          </p:cNvPr>
          <p:cNvSpPr>
            <a:spLocks noGrp="1"/>
          </p:cNvSpPr>
          <p:nvPr>
            <p:ph idx="1"/>
          </p:nvPr>
        </p:nvSpPr>
        <p:spPr>
          <a:xfrm>
            <a:off x="804672" y="6061435"/>
            <a:ext cx="3941499" cy="115527"/>
          </a:xfrm>
        </p:spPr>
        <p:txBody>
          <a:bodyPr>
            <a:normAutofit fontScale="25000" lnSpcReduction="20000"/>
          </a:bodyPr>
          <a:lstStyle/>
          <a:p>
            <a:endParaRPr lang="en-US" sz="2000" dirty="0"/>
          </a:p>
        </p:txBody>
      </p:sp>
    </p:spTree>
    <p:extLst>
      <p:ext uri="{BB962C8B-B14F-4D97-AF65-F5344CB8AC3E}">
        <p14:creationId xmlns:p14="http://schemas.microsoft.com/office/powerpoint/2010/main" val="25937392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A7C457-E028-4326-BAA7-08AD00BEFDAF}"/>
              </a:ext>
            </a:extLst>
          </p:cNvPr>
          <p:cNvPicPr>
            <a:picLocks noChangeAspect="1"/>
          </p:cNvPicPr>
          <p:nvPr/>
        </p:nvPicPr>
        <p:blipFill rotWithShape="1">
          <a:blip r:embed="rId2"/>
          <a:srcRect l="18931" r="14842"/>
          <a:stretch/>
        </p:blipFill>
        <p:spPr>
          <a:xfrm>
            <a:off x="4117521" y="10"/>
            <a:ext cx="8074479" cy="6857990"/>
          </a:xfrm>
          <a:prstGeom prst="rect">
            <a:avLst/>
          </a:prstGeom>
        </p:spPr>
      </p:pic>
      <p:sp>
        <p:nvSpPr>
          <p:cNvPr id="29" name="Freeform: Shape 2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7973E0-EEEC-4001-90D5-399373FD5FAC}"/>
              </a:ext>
            </a:extLst>
          </p:cNvPr>
          <p:cNvSpPr>
            <a:spLocks noGrp="1"/>
          </p:cNvSpPr>
          <p:nvPr>
            <p:ph type="title"/>
          </p:nvPr>
        </p:nvSpPr>
        <p:spPr>
          <a:xfrm>
            <a:off x="263952" y="365125"/>
            <a:ext cx="5293149" cy="5941407"/>
          </a:xfrm>
        </p:spPr>
        <p:txBody>
          <a:bodyPr vert="horz" lIns="91440" tIns="45720" rIns="91440" bIns="45720" rtlCol="0">
            <a:normAutofit/>
          </a:bodyPr>
          <a:lstStyle/>
          <a:p>
            <a:r>
              <a:rPr lang="en-US" sz="3600" b="1" i="1" dirty="0">
                <a:effectLst/>
                <a:latin typeface="Algerian" panose="04020705040A02060702" pitchFamily="82" charset="0"/>
              </a:rPr>
              <a:t>REBUILDING THE WALL OF RIGHTEOUSNESS IN OUR NATION, STATES, AND TERRITORIES </a:t>
            </a:r>
            <a:r>
              <a:rPr lang="en-US" sz="3200" b="1" i="1" dirty="0">
                <a:effectLst/>
                <a:latin typeface="Algerian" panose="04020705040A02060702" pitchFamily="82" charset="0"/>
              </a:rPr>
              <a:t> </a:t>
            </a:r>
            <a:r>
              <a:rPr lang="en-US" sz="3200" b="1" dirty="0">
                <a:effectLst/>
                <a:latin typeface="Algerian" panose="04020705040A02060702" pitchFamily="82" charset="0"/>
              </a:rPr>
              <a:t>                                                                                               </a:t>
            </a:r>
            <a:br>
              <a:rPr lang="en-US" sz="3200" b="1" dirty="0">
                <a:effectLst/>
              </a:rPr>
            </a:br>
            <a:br>
              <a:rPr lang="en-US" sz="3200" b="1" dirty="0">
                <a:effectLst/>
              </a:rPr>
            </a:br>
            <a:r>
              <a:rPr lang="en-US" sz="3200" b="1" i="1" dirty="0">
                <a:effectLst/>
                <a:latin typeface="Agency FB" panose="020B0503020202020204" pitchFamily="34" charset="0"/>
              </a:rPr>
              <a:t>“They will rebuild the ancient ruins and restore the places long devastated; they will renew the ruined cities that have been devastated for generations.”                                                                                              </a:t>
            </a:r>
            <a:r>
              <a:rPr lang="en-US" sz="3200" b="1" dirty="0">
                <a:effectLst/>
                <a:latin typeface="Agency FB" panose="020B0503020202020204" pitchFamily="34" charset="0"/>
              </a:rPr>
              <a:t>(Isaiah 61:4; NIV)</a:t>
            </a:r>
            <a:endParaRPr lang="en-US" sz="3200" b="1" dirty="0">
              <a:latin typeface="Agency FB" panose="020B0503020202020204" pitchFamily="34" charset="0"/>
            </a:endParaRPr>
          </a:p>
        </p:txBody>
      </p:sp>
      <p:sp>
        <p:nvSpPr>
          <p:cNvPr id="26" name="Content Placeholder 25">
            <a:extLst>
              <a:ext uri="{FF2B5EF4-FFF2-40B4-BE49-F238E27FC236}">
                <a16:creationId xmlns:a16="http://schemas.microsoft.com/office/drawing/2014/main" id="{4E994D61-E900-44CD-89F1-3A5831846311}"/>
              </a:ext>
            </a:extLst>
          </p:cNvPr>
          <p:cNvSpPr>
            <a:spLocks noGrp="1"/>
          </p:cNvSpPr>
          <p:nvPr>
            <p:ph idx="1"/>
          </p:nvPr>
        </p:nvSpPr>
        <p:spPr>
          <a:xfrm>
            <a:off x="804672" y="6094429"/>
            <a:ext cx="3941499" cy="82533"/>
          </a:xfrm>
        </p:spPr>
        <p:txBody>
          <a:bodyPr>
            <a:normAutofit fontScale="25000" lnSpcReduction="20000"/>
          </a:bodyPr>
          <a:lstStyle/>
          <a:p>
            <a:endParaRPr lang="en-US" sz="2000" dirty="0"/>
          </a:p>
        </p:txBody>
      </p:sp>
    </p:spTree>
    <p:extLst>
      <p:ext uri="{BB962C8B-B14F-4D97-AF65-F5344CB8AC3E}">
        <p14:creationId xmlns:p14="http://schemas.microsoft.com/office/powerpoint/2010/main" val="87248688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AC6E8F0-C324-4879-8679-8FDAEAB3A235}"/>
              </a:ext>
            </a:extLst>
          </p:cNvPr>
          <p:cNvPicPr>
            <a:picLocks noGrp="1" noChangeAspect="1"/>
          </p:cNvPicPr>
          <p:nvPr>
            <p:ph idx="1"/>
          </p:nvPr>
        </p:nvPicPr>
        <p:blipFill rotWithShape="1">
          <a:blip r:embed="rId2"/>
          <a:srcRect/>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20190-D04B-42B9-ACEF-BDE8EC489609}"/>
              </a:ext>
            </a:extLst>
          </p:cNvPr>
          <p:cNvSpPr>
            <a:spLocks noGrp="1"/>
          </p:cNvSpPr>
          <p:nvPr>
            <p:ph type="title"/>
          </p:nvPr>
        </p:nvSpPr>
        <p:spPr>
          <a:xfrm>
            <a:off x="391212" y="719350"/>
            <a:ext cx="11495988" cy="5912407"/>
          </a:xfrm>
          <a:solidFill>
            <a:srgbClr val="C00000"/>
          </a:solidFill>
          <a:ln>
            <a:solidFill>
              <a:srgbClr val="C00000"/>
            </a:solidFill>
          </a:ln>
          <a:effectLst>
            <a:outerShdw blurRad="50800" dist="38100" dir="2700000" algn="tl" rotWithShape="0">
              <a:prstClr val="black">
                <a:alpha val="40000"/>
              </a:prstClr>
            </a:outerShdw>
          </a:effectLst>
        </p:spPr>
        <p:txBody>
          <a:bodyPr vert="horz" lIns="91440" tIns="45720" rIns="91440" bIns="45720" rtlCol="0" anchor="b">
            <a:noAutofit/>
          </a:bodyPr>
          <a:lstStyle/>
          <a:p>
            <a:pPr algn="ctr"/>
            <a:r>
              <a:rPr lang="en-US" sz="5400" b="1" i="1" dirty="0">
                <a:effectLst/>
                <a:latin typeface="Agency FB" panose="020B0503020202020204" pitchFamily="34" charset="0"/>
              </a:rPr>
              <a:t>JOIN THIS STRATEGIC TOUR AS WE TRAVEL IN PRAYER TO THE GATES OF  ALL 50 STATES AND US TERRITORIES. WE WILL FUNCTION AS THE EKKLESIA IN OUR NATION’S GATE WAGING WAR WITH PROPHETIC WORDS SPOKEN OVER EACH STATE AND WITH THE DECREE “Tip the Bowls!” (Revelation 5:8)</a:t>
            </a:r>
            <a:endParaRPr lang="en-US" sz="5400" b="1" i="1" dirty="0">
              <a:latin typeface="Agency FB" panose="020B0503020202020204" pitchFamily="34" charset="0"/>
            </a:endParaRPr>
          </a:p>
        </p:txBody>
      </p:sp>
    </p:spTree>
    <p:extLst>
      <p:ext uri="{BB962C8B-B14F-4D97-AF65-F5344CB8AC3E}">
        <p14:creationId xmlns:p14="http://schemas.microsoft.com/office/powerpoint/2010/main" val="332538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AB32761-CF86-46FA-A45C-31B16BB702E2}"/>
              </a:ext>
            </a:extLst>
          </p:cNvPr>
          <p:cNvPicPr>
            <a:picLocks noGrp="1" noChangeAspect="1"/>
          </p:cNvPicPr>
          <p:nvPr>
            <p:ph idx="1"/>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28F51-996A-4B3D-8C43-226126187C37}"/>
              </a:ext>
            </a:extLst>
          </p:cNvPr>
          <p:cNvSpPr>
            <a:spLocks noGrp="1"/>
          </p:cNvSpPr>
          <p:nvPr>
            <p:ph type="title"/>
          </p:nvPr>
        </p:nvSpPr>
        <p:spPr>
          <a:xfrm>
            <a:off x="193249" y="325550"/>
            <a:ext cx="11453567" cy="6061110"/>
          </a:xfrm>
          <a:solidFill>
            <a:srgbClr val="C00000"/>
          </a:solidFill>
          <a:ln w="28575">
            <a:solidFill>
              <a:srgbClr val="C00000"/>
            </a:solidFill>
          </a:ln>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800" b="1" i="1" dirty="0">
                <a:solidFill>
                  <a:srgbClr val="050505"/>
                </a:solidFill>
                <a:effectLst/>
                <a:latin typeface="Agency FB" panose="020B0503020202020204" pitchFamily="34" charset="0"/>
              </a:rPr>
              <a:t>DURING THE FIRST 52 DAYS WE WILL BE REVISITING THE 52 DAY INITIATIVE FROM THE 70 DAY DECREE, REBUILDING THE WALL OF RIGHTEOUSNESS IN OUR NATION, STATES, AND TERRITORIES IN ORDER TO RELEASE THE PROPHETIC DESTINY AND REDEMPTIVE PLAN OF GOD IN EACH STATE AND OUR NATION. WE WILL SEE THE FULFILLMENT OF THE PLAN OF GOD FOR OUR NATION! AMERICA WILL BE SAVED!</a:t>
            </a:r>
            <a:endParaRPr lang="en-US" sz="4800" b="1" i="1" dirty="0">
              <a:solidFill>
                <a:srgbClr val="FFFFFF"/>
              </a:solidFill>
              <a:latin typeface="Agency FB" panose="020B0503020202020204" pitchFamily="34" charset="0"/>
            </a:endParaRPr>
          </a:p>
        </p:txBody>
      </p:sp>
    </p:spTree>
    <p:extLst>
      <p:ext uri="{BB962C8B-B14F-4D97-AF65-F5344CB8AC3E}">
        <p14:creationId xmlns:p14="http://schemas.microsoft.com/office/powerpoint/2010/main" val="139972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63C4737-EC68-4234-A806-4CC18DE5E73C}"/>
              </a:ext>
            </a:extLst>
          </p:cNvPr>
          <p:cNvPicPr>
            <a:picLocks noGrp="1" noChangeAspect="1"/>
          </p:cNvPicPr>
          <p:nvPr>
            <p:ph idx="1"/>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E2A9C8-62FF-4E9A-AADB-251E48DAF809}"/>
              </a:ext>
            </a:extLst>
          </p:cNvPr>
          <p:cNvPicPr>
            <a:picLocks noChangeAspect="1"/>
          </p:cNvPicPr>
          <p:nvPr/>
        </p:nvPicPr>
        <p:blipFill>
          <a:blip r:embed="rId3"/>
          <a:stretch>
            <a:fillRect/>
          </a:stretch>
        </p:blipFill>
        <p:spPr>
          <a:xfrm>
            <a:off x="754144" y="2780906"/>
            <a:ext cx="10869105" cy="4609707"/>
          </a:xfrm>
          <a:prstGeom prst="rect">
            <a:avLst/>
          </a:prstGeom>
        </p:spPr>
      </p:pic>
      <p:sp>
        <p:nvSpPr>
          <p:cNvPr id="2" name="Title 1">
            <a:extLst>
              <a:ext uri="{FF2B5EF4-FFF2-40B4-BE49-F238E27FC236}">
                <a16:creationId xmlns:a16="http://schemas.microsoft.com/office/drawing/2014/main" id="{87A282B9-7947-4583-9EA5-D35805F7A0C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dirty="0">
              <a:solidFill>
                <a:srgbClr val="FFFFFF"/>
              </a:solidFill>
            </a:endParaRPr>
          </a:p>
        </p:txBody>
      </p:sp>
    </p:spTree>
    <p:extLst>
      <p:ext uri="{BB962C8B-B14F-4D97-AF65-F5344CB8AC3E}">
        <p14:creationId xmlns:p14="http://schemas.microsoft.com/office/powerpoint/2010/main" val="363996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Content Placeholder 3">
            <a:extLst>
              <a:ext uri="{FF2B5EF4-FFF2-40B4-BE49-F238E27FC236}">
                <a16:creationId xmlns:a16="http://schemas.microsoft.com/office/drawing/2014/main" id="{DBD58ADF-E80A-45BE-AD7F-4B83F5BF8838}"/>
              </a:ext>
            </a:extLst>
          </p:cNvPr>
          <p:cNvPicPr>
            <a:picLocks noGrp="1" noChangeAspect="1"/>
          </p:cNvPicPr>
          <p:nvPr>
            <p:ph idx="1"/>
          </p:nvPr>
        </p:nvPicPr>
        <p:blipFill rotWithShape="1">
          <a:blip r:embed="rId2">
            <a:alphaModFix amt="8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9C366D8-155D-476A-A38F-3CC0D10E398B}"/>
              </a:ext>
            </a:extLst>
          </p:cNvPr>
          <p:cNvSpPr>
            <a:spLocks noGrp="1"/>
          </p:cNvSpPr>
          <p:nvPr>
            <p:ph type="title"/>
          </p:nvPr>
        </p:nvSpPr>
        <p:spPr>
          <a:xfrm>
            <a:off x="93975" y="824845"/>
            <a:ext cx="12037523" cy="2739416"/>
          </a:xfrm>
        </p:spPr>
        <p:txBody>
          <a:bodyPr vert="horz" lIns="91440" tIns="45720" rIns="91440" bIns="45720" rtlCol="0" anchor="b">
            <a:normAutofit/>
          </a:bodyPr>
          <a:lstStyle/>
          <a:p>
            <a:pPr algn="ctr"/>
            <a:endParaRPr lang="en-US" sz="5200" dirty="0">
              <a:solidFill>
                <a:srgbClr val="000000"/>
              </a:solidFill>
            </a:endParaRPr>
          </a:p>
        </p:txBody>
      </p:sp>
      <p:pic>
        <p:nvPicPr>
          <p:cNvPr id="1026" name="Picture 2">
            <a:extLst>
              <a:ext uri="{FF2B5EF4-FFF2-40B4-BE49-F238E27FC236}">
                <a16:creationId xmlns:a16="http://schemas.microsoft.com/office/drawing/2014/main" id="{55F0B39A-C038-41A9-B9AC-0F3F1A6EF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7" y="329460"/>
            <a:ext cx="11236749" cy="634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1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306C2A5-1388-4256-908D-88C66E09D4C1}"/>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35122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CCF02FA-8B84-4B75-BCF3-EE680E6F8230}"/>
              </a:ext>
            </a:extLst>
          </p:cNvPr>
          <p:cNvPicPr>
            <a:picLocks noGrp="1" noChangeAspect="1"/>
          </p:cNvPicPr>
          <p:nvPr>
            <p:ph idx="1"/>
          </p:nvPr>
        </p:nvPicPr>
        <p:blipFill rotWithShape="1">
          <a:blip r:embed="rId2"/>
          <a:srcRect/>
          <a:stretch/>
        </p:blipFill>
        <p:spPr>
          <a:xfrm>
            <a:off x="124215" y="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93663-4E48-40FC-AA34-B079DB110845}"/>
              </a:ext>
            </a:extLst>
          </p:cNvPr>
          <p:cNvSpPr>
            <a:spLocks noGrp="1"/>
          </p:cNvSpPr>
          <p:nvPr>
            <p:ph type="title"/>
          </p:nvPr>
        </p:nvSpPr>
        <p:spPr>
          <a:xfrm>
            <a:off x="466627" y="796564"/>
            <a:ext cx="11312165" cy="5491114"/>
          </a:xfrm>
          <a:solidFill>
            <a:srgbClr val="C00000"/>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marL="228600" marR="0" lvl="0" indent="-228600" algn="ctr" defTabSz="914400" rtl="0" eaLnBrk="1" fontAlgn="auto" latinLnBrk="0" hangingPunct="1">
              <a:lnSpc>
                <a:spcPct val="90000"/>
              </a:lnSpc>
              <a:spcBef>
                <a:spcPts val="1000"/>
              </a:spcBef>
              <a:spcAft>
                <a:spcPts val="0"/>
              </a:spcAft>
              <a:tabLst/>
              <a:defRPr/>
            </a:pPr>
            <a:r>
              <a:rPr lang="en-US" sz="5400" b="1" i="1" dirty="0">
                <a:solidFill>
                  <a:srgbClr val="050505"/>
                </a:solidFill>
                <a:latin typeface="Agency FB" panose="020B0503020202020204" pitchFamily="34" charset="0"/>
                <a:ea typeface="+mn-ea"/>
                <a:cs typeface="+mn-cs"/>
              </a:rPr>
              <a:t>“</a:t>
            </a:r>
            <a:r>
              <a:rPr kumimoji="0" lang="en-US" sz="5400" b="1" i="1" u="none" strike="noStrike" kern="1200" cap="none" spc="0" normalizeH="0" baseline="0" noProof="0" dirty="0">
                <a:ln>
                  <a:noFill/>
                </a:ln>
                <a:solidFill>
                  <a:srgbClr val="050505"/>
                </a:solidFill>
                <a:effectLst/>
                <a:uLnTx/>
                <a:uFillTx/>
                <a:latin typeface="Agency FB" panose="020B0503020202020204" pitchFamily="34" charset="0"/>
                <a:ea typeface="+mn-ea"/>
                <a:cs typeface="+mn-cs"/>
              </a:rPr>
              <a:t>And when He had taken the scroll, the four living creatures and the twenty-four </a:t>
            </a:r>
            <a:r>
              <a:rPr kumimoji="0" lang="en-US" sz="5400" b="1" i="1" u="none" strike="noStrike" kern="1200" cap="none" spc="0" normalizeH="0" baseline="0" noProof="0" dirty="0" err="1">
                <a:ln>
                  <a:noFill/>
                </a:ln>
                <a:solidFill>
                  <a:srgbClr val="050505"/>
                </a:solidFill>
                <a:effectLst/>
                <a:uLnTx/>
                <a:uFillTx/>
                <a:latin typeface="Agency FB" panose="020B0503020202020204" pitchFamily="34" charset="0"/>
                <a:ea typeface="+mn-ea"/>
                <a:cs typeface="+mn-cs"/>
              </a:rPr>
              <a:t>elder"s</a:t>
            </a:r>
            <a:r>
              <a:rPr kumimoji="0" lang="en-US" sz="5400" b="1" i="1" u="none" strike="noStrike" kern="1200" cap="none" spc="0" normalizeH="0" baseline="0" noProof="0" dirty="0">
                <a:ln>
                  <a:noFill/>
                </a:ln>
                <a:solidFill>
                  <a:srgbClr val="050505"/>
                </a:solidFill>
                <a:effectLst/>
                <a:uLnTx/>
                <a:uFillTx/>
                <a:latin typeface="Agency FB" panose="020B0503020202020204" pitchFamily="34" charset="0"/>
                <a:ea typeface="+mn-ea"/>
                <a:cs typeface="+mn-cs"/>
              </a:rPr>
              <a:t> fell down before the Lamb, each holding a harp, and golden bowls full of incense, which are the prayers of the saints."            (Revelation 5:8; ESV)</a:t>
            </a:r>
            <a:br>
              <a:rPr kumimoji="0" lang="en-US" sz="5400" b="1" i="1" u="none" strike="noStrike" kern="1200" cap="none" spc="0" normalizeH="0" baseline="0" noProof="0" dirty="0">
                <a:ln>
                  <a:noFill/>
                </a:ln>
                <a:solidFill>
                  <a:srgbClr val="050505"/>
                </a:solidFill>
                <a:effectLst/>
                <a:uLnTx/>
                <a:uFillTx/>
                <a:latin typeface="Agency FB" panose="020B0503020202020204" pitchFamily="34" charset="0"/>
                <a:ea typeface="+mn-ea"/>
                <a:cs typeface="+mn-cs"/>
              </a:rPr>
            </a:br>
            <a:endParaRPr lang="en-US" sz="5400" b="1" i="1" dirty="0">
              <a:solidFill>
                <a:srgbClr val="FFFFFF"/>
              </a:solidFill>
              <a:latin typeface="Agency FB" panose="020B0503020202020204" pitchFamily="34" charset="0"/>
            </a:endParaRPr>
          </a:p>
        </p:txBody>
      </p:sp>
    </p:spTree>
    <p:extLst>
      <p:ext uri="{BB962C8B-B14F-4D97-AF65-F5344CB8AC3E}">
        <p14:creationId xmlns:p14="http://schemas.microsoft.com/office/powerpoint/2010/main" val="122652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C20B760-4151-45C5-8B89-D45E788F20A9}"/>
              </a:ext>
            </a:extLst>
          </p:cNvPr>
          <p:cNvPicPr>
            <a:picLocks noGrp="1" noChangeAspect="1"/>
          </p:cNvPicPr>
          <p:nvPr>
            <p:ph idx="1"/>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973A0-7BEC-491C-81A8-51F689B2B3A6}"/>
              </a:ext>
            </a:extLst>
          </p:cNvPr>
          <p:cNvSpPr>
            <a:spLocks noGrp="1"/>
          </p:cNvSpPr>
          <p:nvPr>
            <p:ph type="title"/>
          </p:nvPr>
        </p:nvSpPr>
        <p:spPr>
          <a:xfrm>
            <a:off x="339365" y="2549950"/>
            <a:ext cx="11406433" cy="3709447"/>
          </a:xfrm>
          <a:solidFill>
            <a:srgbClr val="C00000"/>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000" b="1" i="1" u="none" strike="noStrike" dirty="0">
                <a:effectLst/>
                <a:latin typeface="Agency FB" panose="020B0503020202020204" pitchFamily="34" charset="0"/>
                <a:hlinkClick r:id="rId3" tooltip="3618: oikodomeso (V-FIA-1S) -- From the same as oikodome; to be a house-builder, i.e. Construct or confirm.">
                  <a:extLst>
                    <a:ext uri="{A12FA001-AC4F-418D-AE19-62706E023703}">
                      <ahyp:hlinkClr xmlns:ahyp="http://schemas.microsoft.com/office/drawing/2018/hyperlinkcolor" val="tx"/>
                    </a:ext>
                  </a:extLst>
                </a:hlinkClick>
              </a:rPr>
              <a:t>I will build</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4" tooltip="1473: mou (PPro-G1S) -- I, the first-person pronoun. A primary pronoun of the first person I.">
                  <a:extLst>
                    <a:ext uri="{A12FA001-AC4F-418D-AE19-62706E023703}">
                      <ahyp:hlinkClr xmlns:ahyp="http://schemas.microsoft.com/office/drawing/2018/hyperlinkcolor" val="tx"/>
                    </a:ext>
                  </a:extLst>
                </a:hlinkClick>
              </a:rPr>
              <a:t>My</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5" tooltip="1577: ekklesian (N-AFS) -- From a compound of ek and a derivative of kaleo; a calling out, i.e. a popular meeting, especially a religious congregation.">
                  <a:extLst>
                    <a:ext uri="{A12FA001-AC4F-418D-AE19-62706E023703}">
                      <ahyp:hlinkClr xmlns:ahyp="http://schemas.microsoft.com/office/drawing/2018/hyperlinkcolor" val="tx"/>
                    </a:ext>
                  </a:extLst>
                </a:hlinkClick>
              </a:rPr>
              <a:t>church,</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6" tooltip="2532: kai (Conj) -- And, even, also, namely. ">
                  <a:extLst>
                    <a:ext uri="{A12FA001-AC4F-418D-AE19-62706E023703}">
                      <ahyp:hlinkClr xmlns:ahyp="http://schemas.microsoft.com/office/drawing/2018/hyperlinkcolor" val="tx"/>
                    </a:ext>
                  </a:extLst>
                </a:hlinkClick>
              </a:rPr>
              <a:t>and</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7" tooltip="4439: pylai (N-NFP) -- A gate. Apparently a primary word; a gate, i.e. The leaf or wing of a folding entrance.">
                  <a:extLst>
                    <a:ext uri="{A12FA001-AC4F-418D-AE19-62706E023703}">
                      <ahyp:hlinkClr xmlns:ahyp="http://schemas.microsoft.com/office/drawing/2018/hyperlinkcolor" val="tx"/>
                    </a:ext>
                  </a:extLst>
                </a:hlinkClick>
              </a:rPr>
              <a:t>the gates</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8" tooltip="86: hadou (N-GMS) -- Hades, the unseen world. Properly, unseen, i.e. 'Hades' or the place of departed souls.">
                  <a:extLst>
                    <a:ext uri="{A12FA001-AC4F-418D-AE19-62706E023703}">
                      <ahyp:hlinkClr xmlns:ahyp="http://schemas.microsoft.com/office/drawing/2018/hyperlinkcolor" val="tx"/>
                    </a:ext>
                  </a:extLst>
                </a:hlinkClick>
              </a:rPr>
              <a:t>of Hades</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9" tooltip="2729: katischysousin (V-FIA-3P) -- To prevail against, overpower, get the upper hand. From kata and ischuo; to overpower.">
                  <a:extLst>
                    <a:ext uri="{A12FA001-AC4F-418D-AE19-62706E023703}">
                      <ahyp:hlinkClr xmlns:ahyp="http://schemas.microsoft.com/office/drawing/2018/hyperlinkcolor" val="tx"/>
                    </a:ext>
                  </a:extLst>
                </a:hlinkClick>
              </a:rPr>
              <a:t>will not prevail against</a:t>
            </a:r>
            <a:r>
              <a:rPr lang="en-US" sz="4000" b="1" i="1" dirty="0">
                <a:effectLst/>
                <a:latin typeface="Agency FB" panose="020B0503020202020204" pitchFamily="34" charset="0"/>
              </a:rPr>
              <a:t> </a:t>
            </a:r>
            <a:r>
              <a:rPr lang="en-US" sz="4000" b="1" i="1" u="none" strike="noStrike" dirty="0">
                <a:effectLst/>
                <a:latin typeface="Agency FB" panose="020B0503020202020204" pitchFamily="34" charset="0"/>
                <a:hlinkClick r:id="rId10" tooltip="846: autes (PPro-GF3S) -- He, she, it, they, them, same. From the particle au; the reflexive pronoun self, used of the third person, and of the other persons.">
                  <a:extLst>
                    <a:ext uri="{A12FA001-AC4F-418D-AE19-62706E023703}">
                      <ahyp:hlinkClr xmlns:ahyp="http://schemas.microsoft.com/office/drawing/2018/hyperlinkcolor" val="tx"/>
                    </a:ext>
                  </a:extLst>
                </a:hlinkClick>
              </a:rPr>
              <a:t>it.</a:t>
            </a:r>
            <a:r>
              <a:rPr lang="en-US" sz="4000" b="1" i="1" dirty="0">
                <a:effectLst/>
                <a:latin typeface="Agency FB" panose="020B0503020202020204" pitchFamily="34" charset="0"/>
              </a:rPr>
              <a:t> I will give you the keys of the kingdom of heaven. Whatever you bind on earth will be bound in heaven, and whatever you loose on earth will be loosed in heaven.”… (Matthew 16:18; BSB)</a:t>
            </a:r>
            <a:endParaRPr lang="en-US" sz="4000" b="1" i="1" dirty="0">
              <a:latin typeface="Agency FB" panose="020B0503020202020204" pitchFamily="34" charset="0"/>
            </a:endParaRPr>
          </a:p>
        </p:txBody>
      </p:sp>
    </p:spTree>
    <p:extLst>
      <p:ext uri="{BB962C8B-B14F-4D97-AF65-F5344CB8AC3E}">
        <p14:creationId xmlns:p14="http://schemas.microsoft.com/office/powerpoint/2010/main" val="334081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0B89CA-B082-4178-816A-3DFB75C8DB5A}"/>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12226565" cy="7197365"/>
          </a:xfrm>
          <a:prstGeom prst="rect">
            <a:avLst/>
          </a:prstGeom>
        </p:spPr>
      </p:pic>
      <p:sp>
        <p:nvSpPr>
          <p:cNvPr id="2" name="Title 1">
            <a:extLst>
              <a:ext uri="{FF2B5EF4-FFF2-40B4-BE49-F238E27FC236}">
                <a16:creationId xmlns:a16="http://schemas.microsoft.com/office/drawing/2014/main" id="{13528204-A519-42E4-B3C1-13FE5E7F6105}"/>
              </a:ext>
            </a:extLst>
          </p:cNvPr>
          <p:cNvSpPr>
            <a:spLocks noGrp="1"/>
          </p:cNvSpPr>
          <p:nvPr>
            <p:ph type="ctrTitle"/>
          </p:nvPr>
        </p:nvSpPr>
        <p:spPr>
          <a:xfrm>
            <a:off x="306371" y="3563331"/>
            <a:ext cx="11378153" cy="2582945"/>
          </a:xfrm>
          <a:solidFill>
            <a:srgbClr val="C00000"/>
          </a:solidFill>
        </p:spPr>
        <p:txBody>
          <a:bodyPr>
            <a:normAutofit/>
          </a:bodyPr>
          <a:lstStyle/>
          <a:p>
            <a:r>
              <a:rPr lang="en-US" sz="4000" b="1" i="1" dirty="0">
                <a:solidFill>
                  <a:srgbClr val="001320"/>
                </a:solidFill>
                <a:effectLst/>
                <a:latin typeface="Agency FB" panose="020B0503020202020204" pitchFamily="34" charset="0"/>
              </a:rPr>
              <a:t>“I also tell you this: If two of you agree here on earth concerning anything you ask, my Father in heaven will do it for you.”                                                            </a:t>
            </a:r>
            <a:r>
              <a:rPr lang="en-US" sz="3600" b="1" i="1" dirty="0">
                <a:solidFill>
                  <a:srgbClr val="001320"/>
                </a:solidFill>
                <a:effectLst/>
                <a:latin typeface="Agency FB" panose="020B0503020202020204" pitchFamily="34" charset="0"/>
              </a:rPr>
              <a:t>                    </a:t>
            </a:r>
            <a:r>
              <a:rPr lang="en-US" sz="4400" b="1" i="1" dirty="0">
                <a:solidFill>
                  <a:srgbClr val="001320"/>
                </a:solidFill>
                <a:effectLst/>
                <a:latin typeface="Agency FB" panose="020B0503020202020204" pitchFamily="34" charset="0"/>
              </a:rPr>
              <a:t>(Matthew 18:19 ; NLT)</a:t>
            </a:r>
            <a:endParaRPr lang="en-US" sz="4400" b="1" i="1" dirty="0">
              <a:latin typeface="Agency FB" panose="020B0503020202020204" pitchFamily="34" charset="0"/>
            </a:endParaRPr>
          </a:p>
        </p:txBody>
      </p:sp>
      <p:sp>
        <p:nvSpPr>
          <p:cNvPr id="3" name="Subtitle 2">
            <a:extLst>
              <a:ext uri="{FF2B5EF4-FFF2-40B4-BE49-F238E27FC236}">
                <a16:creationId xmlns:a16="http://schemas.microsoft.com/office/drawing/2014/main" id="{87938041-EE0B-4192-9365-6FBC48979441}"/>
              </a:ext>
            </a:extLst>
          </p:cNvPr>
          <p:cNvSpPr>
            <a:spLocks noGrp="1"/>
          </p:cNvSpPr>
          <p:nvPr>
            <p:ph type="subTitle" idx="1"/>
          </p:nvPr>
        </p:nvSpPr>
        <p:spPr>
          <a:xfrm flipV="1">
            <a:off x="1524000" y="3096704"/>
            <a:ext cx="9144000" cy="164970"/>
          </a:xfrm>
        </p:spPr>
        <p:txBody>
          <a:bodyPr>
            <a:normAutofit fontScale="25000" lnSpcReduction="20000"/>
          </a:bodyPr>
          <a:lstStyle/>
          <a:p>
            <a:endParaRPr lang="en-US" sz="4000" dirty="0">
              <a:latin typeface="Agency FB" panose="020B0503020202020204" pitchFamily="34" charset="0"/>
            </a:endParaRPr>
          </a:p>
        </p:txBody>
      </p:sp>
    </p:spTree>
    <p:extLst>
      <p:ext uri="{BB962C8B-B14F-4D97-AF65-F5344CB8AC3E}">
        <p14:creationId xmlns:p14="http://schemas.microsoft.com/office/powerpoint/2010/main" val="195473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16AB5E7-B963-4F19-B0EA-34DB7E2C3374}"/>
              </a:ext>
            </a:extLst>
          </p:cNvPr>
          <p:cNvPicPr>
            <a:picLocks noGrp="1" noChangeAspect="1"/>
          </p:cNvPicPr>
          <p:nvPr>
            <p:ph idx="1"/>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5F0E8-7C5E-433F-9684-FFA3A22F3879}"/>
              </a:ext>
            </a:extLst>
          </p:cNvPr>
          <p:cNvSpPr>
            <a:spLocks noGrp="1"/>
          </p:cNvSpPr>
          <p:nvPr>
            <p:ph type="title"/>
          </p:nvPr>
        </p:nvSpPr>
        <p:spPr>
          <a:xfrm>
            <a:off x="207391" y="3327662"/>
            <a:ext cx="11448852" cy="3016576"/>
          </a:xfrm>
          <a:solidFill>
            <a:srgbClr val="C00000"/>
          </a:solidFill>
          <a:effectLst>
            <a:outerShdw blurRad="50800" dist="38100" dir="2700000" algn="tl" rotWithShape="0">
              <a:prstClr val="black">
                <a:alpha val="40000"/>
              </a:prstClr>
            </a:outerShdw>
          </a:effectLst>
        </p:spPr>
        <p:txBody>
          <a:bodyPr vert="horz" lIns="91440" tIns="45720" rIns="91440" bIns="45720" rtlCol="0" anchor="b">
            <a:noAutofit/>
          </a:bodyPr>
          <a:lstStyle/>
          <a:p>
            <a:pPr algn="ctr"/>
            <a:r>
              <a:rPr lang="en-US" sz="5400" b="1" i="1" dirty="0">
                <a:solidFill>
                  <a:srgbClr val="050505"/>
                </a:solidFill>
                <a:effectLst/>
                <a:latin typeface="Agency FB" panose="020B0503020202020204" pitchFamily="34" charset="0"/>
              </a:rPr>
              <a:t>“You will also decide and decree a thing, and it will be established for you; And the light [of God’s favor] will shine upon your ways.”       (Job 22:28; AMP)</a:t>
            </a:r>
            <a:endParaRPr lang="en-US" sz="5400" b="1" i="1" dirty="0">
              <a:solidFill>
                <a:srgbClr val="FFFFFF"/>
              </a:solidFill>
              <a:latin typeface="Agency FB" panose="020B0503020202020204" pitchFamily="34" charset="0"/>
            </a:endParaRPr>
          </a:p>
        </p:txBody>
      </p:sp>
    </p:spTree>
    <p:extLst>
      <p:ext uri="{BB962C8B-B14F-4D97-AF65-F5344CB8AC3E}">
        <p14:creationId xmlns:p14="http://schemas.microsoft.com/office/powerpoint/2010/main" val="96229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44733EA-1491-4492-950E-CBA1B379761B}"/>
              </a:ext>
            </a:extLst>
          </p:cNvPr>
          <p:cNvPicPr>
            <a:picLocks noGrp="1" noChangeAspect="1"/>
          </p:cNvPicPr>
          <p:nvPr>
            <p:ph idx="1"/>
          </p:nvPr>
        </p:nvPicPr>
        <p:blipFill rotWithShape="1">
          <a:blip r:embed="rId2"/>
          <a:srcRect/>
          <a:stretch/>
        </p:blipFill>
        <p:spPr>
          <a:xfrm>
            <a:off x="-502668" y="0"/>
            <a:ext cx="12729233" cy="7004116"/>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836FD-F71E-4209-87D6-258C00FDA8B2}"/>
              </a:ext>
            </a:extLst>
          </p:cNvPr>
          <p:cNvSpPr>
            <a:spLocks noGrp="1"/>
          </p:cNvSpPr>
          <p:nvPr>
            <p:ph type="title"/>
          </p:nvPr>
        </p:nvSpPr>
        <p:spPr>
          <a:xfrm>
            <a:off x="172919" y="593889"/>
            <a:ext cx="12033315" cy="6174556"/>
          </a:xfrm>
          <a:solidFill>
            <a:srgbClr val="C00000"/>
          </a:solidFill>
          <a:effectLst>
            <a:outerShdw blurRad="50800" dist="38100" dir="2700000" algn="tl" rotWithShape="0">
              <a:prstClr val="black">
                <a:alpha val="40000"/>
              </a:prstClr>
            </a:outerShdw>
          </a:effectLst>
        </p:spPr>
        <p:txBody>
          <a:bodyPr vert="horz" lIns="91440" tIns="45720" rIns="91440" bIns="45720" rtlCol="0" anchor="b">
            <a:noAutofit/>
          </a:bodyPr>
          <a:lstStyle/>
          <a:p>
            <a:pPr algn="ctr"/>
            <a:br>
              <a:rPr kumimoji="0" lang="en-US" sz="4000" b="1" i="0" u="none" strike="noStrike" kern="1200" cap="none" spc="0" normalizeH="0" baseline="0" noProof="0" dirty="0">
                <a:ln>
                  <a:noFill/>
                </a:ln>
                <a:effectLst/>
                <a:uLnTx/>
                <a:uFillTx/>
                <a:latin typeface="Agency FB" panose="020B0503020202020204" pitchFamily="34" charset="0"/>
              </a:rPr>
            </a:br>
            <a:br>
              <a:rPr kumimoji="0" lang="en-US" sz="4000" b="1" i="0" u="none" strike="noStrike" kern="1200" cap="none" spc="0" normalizeH="0" baseline="0" noProof="0" dirty="0">
                <a:ln>
                  <a:noFill/>
                </a:ln>
                <a:effectLst/>
                <a:uLnTx/>
                <a:uFillTx/>
                <a:latin typeface="Agency FB" panose="020B0503020202020204" pitchFamily="34" charset="0"/>
              </a:rPr>
            </a:br>
            <a:r>
              <a:rPr kumimoji="0" lang="en-US" b="1" i="0" u="none" strike="noStrike" kern="1200" cap="none" spc="0" normalizeH="0" baseline="0" noProof="0" dirty="0">
                <a:ln>
                  <a:noFill/>
                </a:ln>
                <a:effectLst/>
                <a:uLnTx/>
                <a:uFillTx/>
                <a:latin typeface="Algerian" panose="04020705040A02060702" pitchFamily="82" charset="0"/>
              </a:rPr>
              <a:t>THE VISION</a:t>
            </a:r>
            <a:br>
              <a:rPr kumimoji="0" lang="en-US" sz="4000" b="1" i="0" u="none" strike="noStrike" kern="1200" cap="none" spc="0" normalizeH="0" baseline="0" noProof="0" dirty="0">
                <a:ln>
                  <a:noFill/>
                </a:ln>
                <a:effectLst/>
                <a:uLnTx/>
                <a:uFillTx/>
                <a:latin typeface="Agency FB" panose="020B0503020202020204" pitchFamily="34" charset="0"/>
              </a:rPr>
            </a:br>
            <a:r>
              <a:rPr kumimoji="0" lang="en-US" sz="4000" b="1" i="0" u="none" strike="noStrike" kern="1200" cap="none" spc="0" normalizeH="0" baseline="0" noProof="0" dirty="0">
                <a:ln>
                  <a:noFill/>
                </a:ln>
                <a:effectLst/>
                <a:uLnTx/>
                <a:uFillTx/>
                <a:latin typeface="Agency FB" panose="020B0503020202020204" pitchFamily="34" charset="0"/>
              </a:rPr>
              <a:t>“</a:t>
            </a:r>
            <a:r>
              <a:rPr kumimoji="0" lang="en-US" sz="4000" b="1" i="1" u="none" strike="noStrike" kern="1200" cap="none" spc="0" normalizeH="0" baseline="0" noProof="0" dirty="0">
                <a:ln>
                  <a:noFill/>
                </a:ln>
                <a:effectLst/>
                <a:uLnTx/>
                <a:uFillTx/>
                <a:latin typeface="Agency FB" panose="020B0503020202020204" pitchFamily="34" charset="0"/>
              </a:rPr>
              <a:t>For once again, I will see the Blood Covenant – and hear the cry of a righteous remnant in the land. It is time! Your covenant with death will be annulled; your agreement with the grave will not stand in this nation (Isaiah 28:18). The sin of a nation has reached its fullness; but the bowls of all the prayer movements have reached their fullness (Revelation 5:8 &amp; 8:3). I will see and hear the outcry of my people and TIP YOUR PRAYER BOWLS, AMERICA! Revival… Awakening… and Reformation will come again to this nation.”                                                                                         </a:t>
            </a:r>
            <a:r>
              <a:rPr kumimoji="0" lang="en-US" sz="4000" b="1" i="0" u="none" strike="noStrike" kern="1200" cap="none" spc="0" normalizeH="0" baseline="0" noProof="0" dirty="0">
                <a:ln>
                  <a:noFill/>
                </a:ln>
                <a:effectLst/>
                <a:uLnTx/>
                <a:uFillTx/>
                <a:latin typeface="Agency FB" panose="020B0503020202020204" pitchFamily="34" charset="0"/>
              </a:rPr>
              <a:t>(</a:t>
            </a:r>
            <a:r>
              <a:rPr kumimoji="0" lang="en-US" sz="3600" b="1" i="0" u="none" strike="noStrike" kern="1200" cap="none" spc="0" normalizeH="0" baseline="0" noProof="0" dirty="0">
                <a:ln>
                  <a:noFill/>
                </a:ln>
                <a:effectLst/>
                <a:uLnTx/>
                <a:uFillTx/>
                <a:latin typeface="Agency FB" panose="020B0503020202020204" pitchFamily="34" charset="0"/>
              </a:rPr>
              <a:t>Betty Love, 70 Day Decree Vision, 1/31/2019</a:t>
            </a:r>
            <a:r>
              <a:rPr kumimoji="0" lang="en-US" sz="4000" b="1" i="0" u="none" strike="noStrike" kern="1200" cap="none" spc="0" normalizeH="0" baseline="0" noProof="0" dirty="0">
                <a:ln>
                  <a:noFill/>
                </a:ln>
                <a:effectLst/>
                <a:uLnTx/>
                <a:uFillTx/>
                <a:latin typeface="Agency FB" panose="020B0503020202020204" pitchFamily="34" charset="0"/>
              </a:rPr>
              <a:t>)</a:t>
            </a:r>
            <a:br>
              <a:rPr kumimoji="0" lang="en-US" sz="4000" b="1" i="0" u="none" strike="noStrike" kern="1200" cap="none" spc="0" normalizeH="0" baseline="0" noProof="0" dirty="0">
                <a:ln>
                  <a:noFill/>
                </a:ln>
                <a:effectLst/>
                <a:uLnTx/>
                <a:uFillTx/>
                <a:latin typeface="Agency FB" panose="020B0503020202020204" pitchFamily="34" charset="0"/>
              </a:rPr>
            </a:br>
            <a:endParaRPr lang="en-US" sz="4000" dirty="0">
              <a:latin typeface="Agency FB" panose="020B0503020202020204" pitchFamily="34" charset="0"/>
            </a:endParaRPr>
          </a:p>
        </p:txBody>
      </p:sp>
    </p:spTree>
    <p:extLst>
      <p:ext uri="{BB962C8B-B14F-4D97-AF65-F5344CB8AC3E}">
        <p14:creationId xmlns:p14="http://schemas.microsoft.com/office/powerpoint/2010/main" val="31801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63B9CC1-C448-40D2-99C0-27175CEA028B}"/>
              </a:ext>
            </a:extLst>
          </p:cNvPr>
          <p:cNvPicPr>
            <a:picLocks noGrp="1" noChangeAspect="1"/>
          </p:cNvPicPr>
          <p:nvPr>
            <p:ph idx="1"/>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E1B60-E04A-4E32-A3BD-678340E8C0ED}"/>
              </a:ext>
            </a:extLst>
          </p:cNvPr>
          <p:cNvSpPr>
            <a:spLocks noGrp="1"/>
          </p:cNvSpPr>
          <p:nvPr>
            <p:ph type="title"/>
          </p:nvPr>
        </p:nvSpPr>
        <p:spPr>
          <a:xfrm>
            <a:off x="433633" y="829559"/>
            <a:ext cx="11265031" cy="5722069"/>
          </a:xfrm>
          <a:solidFill>
            <a:srgbClr val="C00000"/>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lvl="0" indent="0" defTabSz="914400" rtl="0" eaLnBrk="1" fontAlgn="auto" latinLnBrk="0" hangingPunct="1">
              <a:lnSpc>
                <a:spcPct val="90000"/>
              </a:lnSpc>
              <a:spcBef>
                <a:spcPts val="1000"/>
              </a:spcBef>
              <a:spcAft>
                <a:spcPts val="0"/>
              </a:spcAft>
              <a:tabLst/>
              <a:defRPr/>
            </a:pPr>
            <a:r>
              <a:rPr kumimoji="0" lang="en-US" sz="6500" b="1" i="0" u="none" strike="noStrike" kern="1200" cap="none" spc="0" normalizeH="0" baseline="0" noProof="0" dirty="0">
                <a:ln>
                  <a:noFill/>
                </a:ln>
                <a:effectLst/>
                <a:uLnTx/>
                <a:uFillTx/>
                <a:latin typeface="Algerian" panose="04020705040A02060702" pitchFamily="82" charset="0"/>
              </a:rPr>
              <a:t>THE DECREE                                       </a:t>
            </a:r>
            <a:r>
              <a:rPr kumimoji="0" lang="en-US" sz="3200" b="1" i="0" u="none" strike="noStrike" kern="1200" cap="none" spc="0" normalizeH="0" baseline="0" noProof="0" dirty="0">
                <a:ln>
                  <a:noFill/>
                </a:ln>
                <a:effectLst/>
                <a:uLnTx/>
                <a:uFillTx/>
                <a:latin typeface="Agency FB" panose="020B0503020202020204" pitchFamily="34" charset="0"/>
                <a:ea typeface="+mn-ea"/>
                <a:cs typeface="+mn-cs"/>
              </a:rPr>
              <a:t>"</a:t>
            </a:r>
            <a:r>
              <a:rPr kumimoji="0" lang="en-US" sz="3200" b="1" i="1" u="none" strike="noStrike" kern="1200" cap="none" spc="0" normalizeH="0" baseline="0" noProof="0" dirty="0">
                <a:ln>
                  <a:noFill/>
                </a:ln>
                <a:effectLst/>
                <a:uLnTx/>
                <a:uFillTx/>
                <a:latin typeface="Agency FB" panose="020B0503020202020204" pitchFamily="34" charset="0"/>
                <a:ea typeface="+mn-ea"/>
                <a:cs typeface="+mn-cs"/>
              </a:rPr>
              <a:t>I heard Jesus say, “TIP THE BOWLS!” Vision of the Cloud of Witnesses in heaven with hands raised and voices raised saying, ‘TIP THE BOWLS!” and I heard the voice of the </a:t>
            </a:r>
            <a:r>
              <a:rPr kumimoji="0" lang="en-US" sz="3200" b="1" i="1" u="none" strike="noStrike" kern="1200" cap="none" spc="0" normalizeH="0" baseline="0" noProof="0" dirty="0" err="1">
                <a:ln>
                  <a:noFill/>
                </a:ln>
                <a:effectLst/>
                <a:uLnTx/>
                <a:uFillTx/>
                <a:latin typeface="Agency FB" panose="020B0503020202020204" pitchFamily="34" charset="0"/>
                <a:ea typeface="+mn-ea"/>
                <a:cs typeface="+mn-cs"/>
              </a:rPr>
              <a:t>Ekklesia</a:t>
            </a:r>
            <a:r>
              <a:rPr kumimoji="0" lang="en-US" sz="3200" b="1" i="1" u="none" strike="noStrike" kern="1200" cap="none" spc="0" normalizeH="0" baseline="0" noProof="0" dirty="0">
                <a:ln>
                  <a:noFill/>
                </a:ln>
                <a:effectLst/>
                <a:uLnTx/>
                <a:uFillTx/>
                <a:latin typeface="Agency FB" panose="020B0503020202020204" pitchFamily="34" charset="0"/>
                <a:ea typeface="+mn-ea"/>
                <a:cs typeface="+mn-cs"/>
              </a:rPr>
              <a:t> in our nation and the nations of the earth say, "TIP THE BOWLS" </a:t>
            </a:r>
            <a:br>
              <a:rPr kumimoji="0" lang="en-US" sz="3200" b="1" i="1" u="none" strike="noStrike" kern="1200" cap="none" spc="0" normalizeH="0" baseline="0" noProof="0" dirty="0">
                <a:ln>
                  <a:noFill/>
                </a:ln>
                <a:effectLst/>
                <a:uLnTx/>
                <a:uFillTx/>
                <a:latin typeface="Agency FB" panose="020B0503020202020204" pitchFamily="34" charset="0"/>
                <a:ea typeface="+mn-ea"/>
                <a:cs typeface="+mn-cs"/>
              </a:rPr>
            </a:br>
            <a:r>
              <a:rPr kumimoji="0" lang="en-US" sz="3200" b="1" i="1" u="none" strike="noStrike" kern="1200" cap="none" spc="0" normalizeH="0" baseline="0" noProof="0" dirty="0">
                <a:ln>
                  <a:noFill/>
                </a:ln>
                <a:effectLst/>
                <a:uLnTx/>
                <a:uFillTx/>
                <a:latin typeface="Agency FB" panose="020B0503020202020204" pitchFamily="34" charset="0"/>
                <a:ea typeface="+mn-ea"/>
                <a:cs typeface="+mn-cs"/>
              </a:rPr>
              <a:t>Our response: </a:t>
            </a:r>
            <a:br>
              <a:rPr kumimoji="0" lang="en-US" sz="3200" b="1" i="1" u="none" strike="noStrike" kern="1200" cap="none" spc="0" normalizeH="0" baseline="0" noProof="0" dirty="0">
                <a:ln>
                  <a:noFill/>
                </a:ln>
                <a:effectLst/>
                <a:uLnTx/>
                <a:uFillTx/>
                <a:latin typeface="Agency FB" panose="020B0503020202020204" pitchFamily="34" charset="0"/>
                <a:ea typeface="+mn-ea"/>
                <a:cs typeface="+mn-cs"/>
              </a:rPr>
            </a:br>
            <a:r>
              <a:rPr kumimoji="0" lang="en-US" sz="3200" b="1" i="1" u="none" strike="noStrike" kern="1200" cap="none" spc="0" normalizeH="0" baseline="0" noProof="0" dirty="0">
                <a:ln>
                  <a:noFill/>
                </a:ln>
                <a:effectLst/>
                <a:uLnTx/>
                <a:uFillTx/>
                <a:latin typeface="Agency FB" panose="020B0503020202020204" pitchFamily="34" charset="0"/>
                <a:ea typeface="+mn-ea"/>
                <a:cs typeface="+mn-cs"/>
              </a:rPr>
              <a:t>WE SAY/THE EKKLESIA SAYS, “TIP THE BOWLS!” </a:t>
            </a:r>
            <a:br>
              <a:rPr kumimoji="0" lang="en-US" sz="3200" b="1" i="1" u="none" strike="noStrike" kern="1200" cap="none" spc="0" normalizeH="0" baseline="0" noProof="0" dirty="0">
                <a:ln>
                  <a:noFill/>
                </a:ln>
                <a:effectLst/>
                <a:uLnTx/>
                <a:uFillTx/>
                <a:latin typeface="Agency FB" panose="020B0503020202020204" pitchFamily="34" charset="0"/>
                <a:ea typeface="+mn-ea"/>
                <a:cs typeface="+mn-cs"/>
              </a:rPr>
            </a:br>
            <a:r>
              <a:rPr kumimoji="0" lang="en-US" sz="2200" b="1" i="0" u="none" strike="noStrike" kern="1200" cap="none" spc="0" normalizeH="0" baseline="0" noProof="0" dirty="0">
                <a:ln>
                  <a:noFill/>
                </a:ln>
                <a:effectLst/>
                <a:uLnTx/>
                <a:uFillTx/>
                <a:latin typeface="Agency FB" panose="020B0503020202020204" pitchFamily="34" charset="0"/>
                <a:ea typeface="+mn-ea"/>
                <a:cs typeface="+mn-cs"/>
              </a:rPr>
              <a:t>(Betty Love, Word/Vision War Words from the Womb of the Dawn, 9/1/2020)</a:t>
            </a:r>
            <a:br>
              <a:rPr kumimoji="0" lang="en-US" sz="2200" b="1" i="0" u="none" strike="noStrike" kern="1200" cap="none" spc="0" normalizeH="0" baseline="0" noProof="0" dirty="0">
                <a:ln>
                  <a:noFill/>
                </a:ln>
                <a:effectLst/>
                <a:uLnTx/>
                <a:uFillTx/>
                <a:latin typeface="Agency FB" panose="020B0503020202020204" pitchFamily="34" charset="0"/>
                <a:ea typeface="+mn-ea"/>
                <a:cs typeface="+mn-cs"/>
              </a:rPr>
            </a:br>
            <a:endParaRPr lang="en-US" sz="5200" dirty="0">
              <a:latin typeface="Agency FB" panose="020B0503020202020204" pitchFamily="34" charset="0"/>
            </a:endParaRPr>
          </a:p>
        </p:txBody>
      </p:sp>
    </p:spTree>
    <p:extLst>
      <p:ext uri="{BB962C8B-B14F-4D97-AF65-F5344CB8AC3E}">
        <p14:creationId xmlns:p14="http://schemas.microsoft.com/office/powerpoint/2010/main" val="332407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ood, game&#10;&#10;Description automatically generated">
            <a:extLst>
              <a:ext uri="{FF2B5EF4-FFF2-40B4-BE49-F238E27FC236}">
                <a16:creationId xmlns:a16="http://schemas.microsoft.com/office/drawing/2014/main" id="{9E0B89CA-B082-4178-816A-3DFB75C8DB5A}"/>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artisticTexturizer/>
                    </a14:imgEffect>
                  </a14:imgLayer>
                </a14:imgProps>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3528204-A519-42E4-B3C1-13FE5E7F6105}"/>
              </a:ext>
            </a:extLst>
          </p:cNvPr>
          <p:cNvSpPr>
            <a:spLocks noGrp="1"/>
          </p:cNvSpPr>
          <p:nvPr>
            <p:ph type="ctrTitle"/>
          </p:nvPr>
        </p:nvSpPr>
        <p:spPr>
          <a:xfrm>
            <a:off x="692870" y="815419"/>
            <a:ext cx="11128342" cy="5293149"/>
          </a:xfrm>
          <a:solidFill>
            <a:srgbClr val="C00000"/>
          </a:solidFill>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4400" b="1" i="1" u="none" strike="noStrike" kern="1200" cap="none" spc="0" normalizeH="0" baseline="0" noProof="0" dirty="0">
                <a:ln>
                  <a:noFill/>
                </a:ln>
                <a:solidFill>
                  <a:schemeClr val="bg1"/>
                </a:solidFill>
                <a:effectLst/>
                <a:uLnTx/>
                <a:uFillTx/>
                <a:latin typeface="inherit"/>
                <a:ea typeface="+mn-ea"/>
                <a:cs typeface="+mn-cs"/>
              </a:rPr>
              <a:t>We invite the righteous remnant and every born-again believer to lift your voice daily for 55 days in agreement and decree: "Tip the Bowls"! We invite every functioning </a:t>
            </a:r>
            <a:r>
              <a:rPr kumimoji="0" lang="en-US" sz="4400" b="1" i="1" u="none" strike="noStrike" kern="1200" cap="none" spc="0" normalizeH="0" baseline="0" noProof="0" dirty="0" err="1">
                <a:ln>
                  <a:noFill/>
                </a:ln>
                <a:solidFill>
                  <a:schemeClr val="bg1"/>
                </a:solidFill>
                <a:effectLst/>
                <a:uLnTx/>
                <a:uFillTx/>
                <a:latin typeface="inherit"/>
                <a:ea typeface="+mn-ea"/>
                <a:cs typeface="+mn-cs"/>
              </a:rPr>
              <a:t>Ekklesia</a:t>
            </a:r>
            <a:r>
              <a:rPr kumimoji="0" lang="en-US" sz="4400" b="1" i="1" u="none" strike="noStrike" kern="1200" cap="none" spc="0" normalizeH="0" baseline="0" noProof="0" dirty="0">
                <a:ln>
                  <a:noFill/>
                </a:ln>
                <a:solidFill>
                  <a:schemeClr val="bg1"/>
                </a:solidFill>
                <a:effectLst/>
                <a:uLnTx/>
                <a:uFillTx/>
                <a:latin typeface="inherit"/>
                <a:ea typeface="+mn-ea"/>
                <a:cs typeface="+mn-cs"/>
              </a:rPr>
              <a:t> to come into agreement and Decree:                      "Tip the Bowls'!</a:t>
            </a:r>
            <a:br>
              <a:rPr kumimoji="0" lang="en-US" sz="3600" b="1" i="1" u="none" strike="noStrike" kern="1200" cap="none" spc="0" normalizeH="0" baseline="0" noProof="0" dirty="0">
                <a:ln>
                  <a:noFill/>
                </a:ln>
                <a:solidFill>
                  <a:schemeClr val="bg1"/>
                </a:solidFill>
                <a:effectLst/>
                <a:uLnTx/>
                <a:uFillTx/>
                <a:latin typeface="inherit"/>
                <a:ea typeface="+mn-ea"/>
                <a:cs typeface="+mn-cs"/>
              </a:rPr>
            </a:br>
            <a:endParaRPr lang="en-US" sz="3600" b="1" i="1" dirty="0">
              <a:solidFill>
                <a:schemeClr val="bg1"/>
              </a:solidFill>
            </a:endParaRPr>
          </a:p>
        </p:txBody>
      </p:sp>
      <p:sp>
        <p:nvSpPr>
          <p:cNvPr id="3" name="Subtitle 2">
            <a:extLst>
              <a:ext uri="{FF2B5EF4-FFF2-40B4-BE49-F238E27FC236}">
                <a16:creationId xmlns:a16="http://schemas.microsoft.com/office/drawing/2014/main" id="{87938041-EE0B-4192-9365-6FBC48979441}"/>
              </a:ext>
            </a:extLst>
          </p:cNvPr>
          <p:cNvSpPr>
            <a:spLocks noGrp="1"/>
          </p:cNvSpPr>
          <p:nvPr>
            <p:ph type="subTitle" idx="1"/>
          </p:nvPr>
        </p:nvSpPr>
        <p:spPr>
          <a:xfrm>
            <a:off x="1524000" y="5547673"/>
            <a:ext cx="9144000" cy="117835"/>
          </a:xfrm>
        </p:spPr>
        <p:txBody>
          <a:bodyPr>
            <a:normAutofit fontScale="25000" lnSpcReduction="20000"/>
          </a:bodyPr>
          <a:lstStyle/>
          <a:p>
            <a:endParaRPr lang="en-US" dirty="0">
              <a:solidFill>
                <a:srgbClr val="FFFFFF"/>
              </a:solidFill>
            </a:endParaRPr>
          </a:p>
        </p:txBody>
      </p:sp>
    </p:spTree>
    <p:extLst>
      <p:ext uri="{BB962C8B-B14F-4D97-AF65-F5344CB8AC3E}">
        <p14:creationId xmlns:p14="http://schemas.microsoft.com/office/powerpoint/2010/main" val="18120611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54074318-485F-4408-81FF-08CA65BBEA3B}"/>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85974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717</Words>
  <Application>Microsoft Office PowerPoint</Application>
  <PresentationFormat>Widescreen</PresentationFormat>
  <Paragraphs>16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Agency FB</vt:lpstr>
      <vt:lpstr>Algerian</vt:lpstr>
      <vt:lpstr>Arial</vt:lpstr>
      <vt:lpstr>Calibri</vt:lpstr>
      <vt:lpstr>Calibri Light</vt:lpstr>
      <vt:lpstr>inherit</vt:lpstr>
      <vt:lpstr>Office Theme</vt:lpstr>
      <vt:lpstr>PowerPoint Presentation</vt:lpstr>
      <vt:lpstr>“And when He had taken the scroll, the four living creatures and the twenty-four elder"s fell down before the Lamb, each holding a harp, and golden bowls full of incense, which are the prayers of the saints."            (Revelation 5:8; ESV) </vt:lpstr>
      <vt:lpstr>I will build My church, and the gates of Hades will not prevail against it. I will give you the keys of the kingdom of heaven. Whatever you bind on earth will be bound in heaven, and whatever you loose on earth will be loosed in heaven.”… (Matthew 16:18; BSB)</vt:lpstr>
      <vt:lpstr>“I also tell you this: If two of you agree here on earth concerning anything you ask, my Father in heaven will do it for you.”                                                                                (Matthew 18:19 ; NLT)</vt:lpstr>
      <vt:lpstr>“You will also decide and decree a thing, and it will be established for you; And the light [of God’s favor] will shine upon your ways.”       (Job 22:28; AMP)</vt:lpstr>
      <vt:lpstr>  THE VISION “For once again, I will see the Blood Covenant – and hear the cry of a righteous remnant in the land. It is time! Your covenant with death will be annulled; your agreement with the grave will not stand in this nation (Isaiah 28:18). The sin of a nation has reached its fullness; but the bowls of all the prayer movements have reached their fullness (Revelation 5:8 &amp; 8:3). I will see and hear the outcry of my people and TIP YOUR PRAYER BOWLS, AMERICA! Revival… Awakening… and Reformation will come again to this nation.”                                                                                         (Betty Love, 70 Day Decree Vision, 1/31/2019) </vt:lpstr>
      <vt:lpstr>THE DECREE                                       "I heard Jesus say, “TIP THE BOWLS!” Vision of the Cloud of Witnesses in heaven with hands raised and voices raised saying, ‘TIP THE BOWLS!” and I heard the voice of the Ekklesia in our nation and the nations of the earth say, "TIP THE BOWLS"  Our response:  WE SAY/THE EKKLESIA SAYS, “TIP THE BOWLS!”  (Betty Love, Word/Vision War Words from the Womb of the Dawn, 9/1/2020) </vt:lpstr>
      <vt:lpstr>We invite the righteous remnant and every born-again believer to lift your voice daily for 55 days in agreement and decree: "Tip the Bowls"! We invite every functioning Ekklesia to come into agreement and Decree:                      "Tip the Bowls'! </vt:lpstr>
      <vt:lpstr>PowerPoint Presentation</vt:lpstr>
      <vt:lpstr>TOUR OF DUTY…</vt:lpstr>
      <vt:lpstr>REBUILDING THE WALL OF RIGHTEOUSNESS IN OUR NATION, STATES, AND TERRITORIES                                                                                                   “I looked for someone who might rebuild the wall of righteousness that guards the land. I searched for someone to stand in the gap in the wall so I wouldn’t have to destroy the land…”                                                                 (Ezekiel 22:20;NLT)  </vt:lpstr>
      <vt:lpstr>REBUILDING THE WALL OF RIGHTEOUSNESS IN OUR NATION, STATES, AND TERRITORIES                                                                                                   “They will rebuild the ancient ruins and restore the places long devastated; they will renew the ruined cities that have been devastated for generations.”                                                                                              (Isaiah 61:4; NIV)</vt:lpstr>
      <vt:lpstr>JOIN THIS STRATEGIC TOUR AS WE TRAVEL IN PRAYER TO THE GATES OF  ALL 50 STATES AND US TERRITORIES. WE WILL FUNCTION AS THE EKKLESIA IN OUR NATION’S GATE WAGING WAR WITH PROPHETIC WORDS SPOKEN OVER EACH STATE AND WITH THE DECREE “Tip the Bowls!” (Revelation 5:8)</vt:lpstr>
      <vt:lpstr>DURING THE FIRST 52 DAYS WE WILL BE REVISITING THE 52 DAY INITIATIVE FROM THE 70 DAY DECREE, REBUILDING THE WALL OF RIGHTEOUSNESS IN OUR NATION, STATES, AND TERRITORIES IN ORDER TO RELEASE THE PROPHETIC DESTINY AND REDEMPTIVE PLAN OF GOD IN EACH STATE AND OUR NATION. WE WILL SEE THE FULFILLMENT OF THE PLAN OF GOD FOR OUR NATION! AMERICA WILL BE SAVED!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Love</dc:creator>
  <cp:lastModifiedBy>Betty Love</cp:lastModifiedBy>
  <cp:revision>2</cp:revision>
  <dcterms:created xsi:type="dcterms:W3CDTF">2020-09-06T13:35:08Z</dcterms:created>
  <dcterms:modified xsi:type="dcterms:W3CDTF">2020-09-06T13:41:06Z</dcterms:modified>
</cp:coreProperties>
</file>