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52"/>
  </p:normalViewPr>
  <p:slideViewPr>
    <p:cSldViewPr snapToGrid="0" snapToObjects="1">
      <p:cViewPr varScale="1">
        <p:scale>
          <a:sx n="90" d="100"/>
          <a:sy n="90" d="100"/>
        </p:scale>
        <p:origin x="89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FA493-AAE5-8B46-8190-D89945EEBC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B7EE37-566F-5947-9D5E-43165F82DC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92ACD1-6287-0C4B-9D29-D5B52DB2BCA6}"/>
              </a:ext>
            </a:extLst>
          </p:cNvPr>
          <p:cNvSpPr>
            <a:spLocks noGrp="1"/>
          </p:cNvSpPr>
          <p:nvPr>
            <p:ph type="dt" sz="half" idx="10"/>
          </p:nvPr>
        </p:nvSpPr>
        <p:spPr/>
        <p:txBody>
          <a:bodyPr/>
          <a:lstStyle/>
          <a:p>
            <a:fld id="{165E8DE0-1E4F-704A-8B65-222D9DED0497}" type="datetimeFigureOut">
              <a:rPr lang="en-US" smtClean="0"/>
              <a:t>7/18/20</a:t>
            </a:fld>
            <a:endParaRPr lang="en-US"/>
          </a:p>
        </p:txBody>
      </p:sp>
      <p:sp>
        <p:nvSpPr>
          <p:cNvPr id="5" name="Footer Placeholder 4">
            <a:extLst>
              <a:ext uri="{FF2B5EF4-FFF2-40B4-BE49-F238E27FC236}">
                <a16:creationId xmlns:a16="http://schemas.microsoft.com/office/drawing/2014/main" id="{FE42BA10-EA3A-4841-B371-E593944E15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275875-4667-5A4C-ADAC-E9F3E0104203}"/>
              </a:ext>
            </a:extLst>
          </p:cNvPr>
          <p:cNvSpPr>
            <a:spLocks noGrp="1"/>
          </p:cNvSpPr>
          <p:nvPr>
            <p:ph type="sldNum" sz="quarter" idx="12"/>
          </p:nvPr>
        </p:nvSpPr>
        <p:spPr/>
        <p:txBody>
          <a:bodyPr/>
          <a:lstStyle/>
          <a:p>
            <a:fld id="{35231717-E4CA-564C-95FA-51D17938BD7D}" type="slidenum">
              <a:rPr lang="en-US" smtClean="0"/>
              <a:t>‹#›</a:t>
            </a:fld>
            <a:endParaRPr lang="en-US"/>
          </a:p>
        </p:txBody>
      </p:sp>
    </p:spTree>
    <p:extLst>
      <p:ext uri="{BB962C8B-B14F-4D97-AF65-F5344CB8AC3E}">
        <p14:creationId xmlns:p14="http://schemas.microsoft.com/office/powerpoint/2010/main" val="3547955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4B969-5D42-B34A-90DC-7C35E086BD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8ACE4B-9C93-754C-9739-C5DD003CFF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1910E-7E12-8143-8E26-FA3410CE75C4}"/>
              </a:ext>
            </a:extLst>
          </p:cNvPr>
          <p:cNvSpPr>
            <a:spLocks noGrp="1"/>
          </p:cNvSpPr>
          <p:nvPr>
            <p:ph type="dt" sz="half" idx="10"/>
          </p:nvPr>
        </p:nvSpPr>
        <p:spPr/>
        <p:txBody>
          <a:bodyPr/>
          <a:lstStyle/>
          <a:p>
            <a:fld id="{165E8DE0-1E4F-704A-8B65-222D9DED0497}" type="datetimeFigureOut">
              <a:rPr lang="en-US" smtClean="0"/>
              <a:t>7/18/20</a:t>
            </a:fld>
            <a:endParaRPr lang="en-US"/>
          </a:p>
        </p:txBody>
      </p:sp>
      <p:sp>
        <p:nvSpPr>
          <p:cNvPr id="5" name="Footer Placeholder 4">
            <a:extLst>
              <a:ext uri="{FF2B5EF4-FFF2-40B4-BE49-F238E27FC236}">
                <a16:creationId xmlns:a16="http://schemas.microsoft.com/office/drawing/2014/main" id="{8A1AE9FC-D635-A24D-A089-4D3E24EB38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C55E5E-7D3E-2148-83D6-8249C095FF7A}"/>
              </a:ext>
            </a:extLst>
          </p:cNvPr>
          <p:cNvSpPr>
            <a:spLocks noGrp="1"/>
          </p:cNvSpPr>
          <p:nvPr>
            <p:ph type="sldNum" sz="quarter" idx="12"/>
          </p:nvPr>
        </p:nvSpPr>
        <p:spPr/>
        <p:txBody>
          <a:bodyPr/>
          <a:lstStyle/>
          <a:p>
            <a:fld id="{35231717-E4CA-564C-95FA-51D17938BD7D}" type="slidenum">
              <a:rPr lang="en-US" smtClean="0"/>
              <a:t>‹#›</a:t>
            </a:fld>
            <a:endParaRPr lang="en-US"/>
          </a:p>
        </p:txBody>
      </p:sp>
    </p:spTree>
    <p:extLst>
      <p:ext uri="{BB962C8B-B14F-4D97-AF65-F5344CB8AC3E}">
        <p14:creationId xmlns:p14="http://schemas.microsoft.com/office/powerpoint/2010/main" val="3554220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F75ACC-F8FA-B749-B91A-E853F60E51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4B16AE-7F8A-D146-A70D-885834D647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6A0F9A-C5B5-3C46-8D62-908EDC06BE09}"/>
              </a:ext>
            </a:extLst>
          </p:cNvPr>
          <p:cNvSpPr>
            <a:spLocks noGrp="1"/>
          </p:cNvSpPr>
          <p:nvPr>
            <p:ph type="dt" sz="half" idx="10"/>
          </p:nvPr>
        </p:nvSpPr>
        <p:spPr/>
        <p:txBody>
          <a:bodyPr/>
          <a:lstStyle/>
          <a:p>
            <a:fld id="{165E8DE0-1E4F-704A-8B65-222D9DED0497}" type="datetimeFigureOut">
              <a:rPr lang="en-US" smtClean="0"/>
              <a:t>7/18/20</a:t>
            </a:fld>
            <a:endParaRPr lang="en-US"/>
          </a:p>
        </p:txBody>
      </p:sp>
      <p:sp>
        <p:nvSpPr>
          <p:cNvPr id="5" name="Footer Placeholder 4">
            <a:extLst>
              <a:ext uri="{FF2B5EF4-FFF2-40B4-BE49-F238E27FC236}">
                <a16:creationId xmlns:a16="http://schemas.microsoft.com/office/drawing/2014/main" id="{F595DC12-0C1E-6544-B20A-B28ADB60BB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8FECD1-CA7E-AD40-A026-0397CE3A9A58}"/>
              </a:ext>
            </a:extLst>
          </p:cNvPr>
          <p:cNvSpPr>
            <a:spLocks noGrp="1"/>
          </p:cNvSpPr>
          <p:nvPr>
            <p:ph type="sldNum" sz="quarter" idx="12"/>
          </p:nvPr>
        </p:nvSpPr>
        <p:spPr/>
        <p:txBody>
          <a:bodyPr/>
          <a:lstStyle/>
          <a:p>
            <a:fld id="{35231717-E4CA-564C-95FA-51D17938BD7D}" type="slidenum">
              <a:rPr lang="en-US" smtClean="0"/>
              <a:t>‹#›</a:t>
            </a:fld>
            <a:endParaRPr lang="en-US"/>
          </a:p>
        </p:txBody>
      </p:sp>
    </p:spTree>
    <p:extLst>
      <p:ext uri="{BB962C8B-B14F-4D97-AF65-F5344CB8AC3E}">
        <p14:creationId xmlns:p14="http://schemas.microsoft.com/office/powerpoint/2010/main" val="2215311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5FCDB-CDF8-B640-BA6E-65DD450F18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24E80B-B88E-E64F-98AD-197351B87C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069498-E195-1144-B766-5DB7DC21E678}"/>
              </a:ext>
            </a:extLst>
          </p:cNvPr>
          <p:cNvSpPr>
            <a:spLocks noGrp="1"/>
          </p:cNvSpPr>
          <p:nvPr>
            <p:ph type="dt" sz="half" idx="10"/>
          </p:nvPr>
        </p:nvSpPr>
        <p:spPr/>
        <p:txBody>
          <a:bodyPr/>
          <a:lstStyle/>
          <a:p>
            <a:fld id="{165E8DE0-1E4F-704A-8B65-222D9DED0497}" type="datetimeFigureOut">
              <a:rPr lang="en-US" smtClean="0"/>
              <a:t>7/18/20</a:t>
            </a:fld>
            <a:endParaRPr lang="en-US"/>
          </a:p>
        </p:txBody>
      </p:sp>
      <p:sp>
        <p:nvSpPr>
          <p:cNvPr id="5" name="Footer Placeholder 4">
            <a:extLst>
              <a:ext uri="{FF2B5EF4-FFF2-40B4-BE49-F238E27FC236}">
                <a16:creationId xmlns:a16="http://schemas.microsoft.com/office/drawing/2014/main" id="{CE6C9616-00DC-A04F-B05F-75CD81190D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70F58A-E1E4-E24C-9D30-239F6B519F02}"/>
              </a:ext>
            </a:extLst>
          </p:cNvPr>
          <p:cNvSpPr>
            <a:spLocks noGrp="1"/>
          </p:cNvSpPr>
          <p:nvPr>
            <p:ph type="sldNum" sz="quarter" idx="12"/>
          </p:nvPr>
        </p:nvSpPr>
        <p:spPr/>
        <p:txBody>
          <a:bodyPr/>
          <a:lstStyle/>
          <a:p>
            <a:fld id="{35231717-E4CA-564C-95FA-51D17938BD7D}" type="slidenum">
              <a:rPr lang="en-US" smtClean="0"/>
              <a:t>‹#›</a:t>
            </a:fld>
            <a:endParaRPr lang="en-US"/>
          </a:p>
        </p:txBody>
      </p:sp>
    </p:spTree>
    <p:extLst>
      <p:ext uri="{BB962C8B-B14F-4D97-AF65-F5344CB8AC3E}">
        <p14:creationId xmlns:p14="http://schemas.microsoft.com/office/powerpoint/2010/main" val="2243772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741D3-0DD2-2844-8317-FB6908217F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878BEB-4D1D-FE43-990B-9E1C82E297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981A21-21F4-FD4D-B15B-C88799911D45}"/>
              </a:ext>
            </a:extLst>
          </p:cNvPr>
          <p:cNvSpPr>
            <a:spLocks noGrp="1"/>
          </p:cNvSpPr>
          <p:nvPr>
            <p:ph type="dt" sz="half" idx="10"/>
          </p:nvPr>
        </p:nvSpPr>
        <p:spPr/>
        <p:txBody>
          <a:bodyPr/>
          <a:lstStyle/>
          <a:p>
            <a:fld id="{165E8DE0-1E4F-704A-8B65-222D9DED0497}" type="datetimeFigureOut">
              <a:rPr lang="en-US" smtClean="0"/>
              <a:t>7/18/20</a:t>
            </a:fld>
            <a:endParaRPr lang="en-US"/>
          </a:p>
        </p:txBody>
      </p:sp>
      <p:sp>
        <p:nvSpPr>
          <p:cNvPr id="5" name="Footer Placeholder 4">
            <a:extLst>
              <a:ext uri="{FF2B5EF4-FFF2-40B4-BE49-F238E27FC236}">
                <a16:creationId xmlns:a16="http://schemas.microsoft.com/office/drawing/2014/main" id="{5E28DC77-CE58-1747-B9B6-F61BB56844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441077-44EF-FD44-B9D4-8C59D3500E4D}"/>
              </a:ext>
            </a:extLst>
          </p:cNvPr>
          <p:cNvSpPr>
            <a:spLocks noGrp="1"/>
          </p:cNvSpPr>
          <p:nvPr>
            <p:ph type="sldNum" sz="quarter" idx="12"/>
          </p:nvPr>
        </p:nvSpPr>
        <p:spPr/>
        <p:txBody>
          <a:bodyPr/>
          <a:lstStyle/>
          <a:p>
            <a:fld id="{35231717-E4CA-564C-95FA-51D17938BD7D}" type="slidenum">
              <a:rPr lang="en-US" smtClean="0"/>
              <a:t>‹#›</a:t>
            </a:fld>
            <a:endParaRPr lang="en-US"/>
          </a:p>
        </p:txBody>
      </p:sp>
    </p:spTree>
    <p:extLst>
      <p:ext uri="{BB962C8B-B14F-4D97-AF65-F5344CB8AC3E}">
        <p14:creationId xmlns:p14="http://schemas.microsoft.com/office/powerpoint/2010/main" val="2872614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E3730-4162-0A47-A96E-BF0400D392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06FC57-F0D8-474F-A3AB-C53B577EB8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FBE8E2-ECFB-9840-908F-A2FE2BB1DF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38B9E6-8863-BC40-AEEB-4DC83E77E3ED}"/>
              </a:ext>
            </a:extLst>
          </p:cNvPr>
          <p:cNvSpPr>
            <a:spLocks noGrp="1"/>
          </p:cNvSpPr>
          <p:nvPr>
            <p:ph type="dt" sz="half" idx="10"/>
          </p:nvPr>
        </p:nvSpPr>
        <p:spPr/>
        <p:txBody>
          <a:bodyPr/>
          <a:lstStyle/>
          <a:p>
            <a:fld id="{165E8DE0-1E4F-704A-8B65-222D9DED0497}" type="datetimeFigureOut">
              <a:rPr lang="en-US" smtClean="0"/>
              <a:t>7/18/20</a:t>
            </a:fld>
            <a:endParaRPr lang="en-US"/>
          </a:p>
        </p:txBody>
      </p:sp>
      <p:sp>
        <p:nvSpPr>
          <p:cNvPr id="6" name="Footer Placeholder 5">
            <a:extLst>
              <a:ext uri="{FF2B5EF4-FFF2-40B4-BE49-F238E27FC236}">
                <a16:creationId xmlns:a16="http://schemas.microsoft.com/office/drawing/2014/main" id="{5DC06805-BA58-DB45-8E4F-9BB80EFD84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8B6D74-4016-FE43-A90E-EA882D7975CB}"/>
              </a:ext>
            </a:extLst>
          </p:cNvPr>
          <p:cNvSpPr>
            <a:spLocks noGrp="1"/>
          </p:cNvSpPr>
          <p:nvPr>
            <p:ph type="sldNum" sz="quarter" idx="12"/>
          </p:nvPr>
        </p:nvSpPr>
        <p:spPr/>
        <p:txBody>
          <a:bodyPr/>
          <a:lstStyle/>
          <a:p>
            <a:fld id="{35231717-E4CA-564C-95FA-51D17938BD7D}" type="slidenum">
              <a:rPr lang="en-US" smtClean="0"/>
              <a:t>‹#›</a:t>
            </a:fld>
            <a:endParaRPr lang="en-US"/>
          </a:p>
        </p:txBody>
      </p:sp>
    </p:spTree>
    <p:extLst>
      <p:ext uri="{BB962C8B-B14F-4D97-AF65-F5344CB8AC3E}">
        <p14:creationId xmlns:p14="http://schemas.microsoft.com/office/powerpoint/2010/main" val="1610787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274B4-8F74-C94E-B5C4-F14570CC0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1BC870-182B-CF4D-BFFB-3EDADB3DFA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09B5B1-8628-C747-B0C7-FBC5832493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0F51AD-AD5B-6247-9640-F0424945E4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D6EDBC-BBD9-0E4E-8676-75A8DA779F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1D61DC-E10D-424B-BE10-859F5997E846}"/>
              </a:ext>
            </a:extLst>
          </p:cNvPr>
          <p:cNvSpPr>
            <a:spLocks noGrp="1"/>
          </p:cNvSpPr>
          <p:nvPr>
            <p:ph type="dt" sz="half" idx="10"/>
          </p:nvPr>
        </p:nvSpPr>
        <p:spPr/>
        <p:txBody>
          <a:bodyPr/>
          <a:lstStyle/>
          <a:p>
            <a:fld id="{165E8DE0-1E4F-704A-8B65-222D9DED0497}" type="datetimeFigureOut">
              <a:rPr lang="en-US" smtClean="0"/>
              <a:t>7/18/20</a:t>
            </a:fld>
            <a:endParaRPr lang="en-US"/>
          </a:p>
        </p:txBody>
      </p:sp>
      <p:sp>
        <p:nvSpPr>
          <p:cNvPr id="8" name="Footer Placeholder 7">
            <a:extLst>
              <a:ext uri="{FF2B5EF4-FFF2-40B4-BE49-F238E27FC236}">
                <a16:creationId xmlns:a16="http://schemas.microsoft.com/office/drawing/2014/main" id="{F5B02FDB-D937-F744-B7F2-31497198F5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97417A-E7A9-1241-9DFB-250879AB2759}"/>
              </a:ext>
            </a:extLst>
          </p:cNvPr>
          <p:cNvSpPr>
            <a:spLocks noGrp="1"/>
          </p:cNvSpPr>
          <p:nvPr>
            <p:ph type="sldNum" sz="quarter" idx="12"/>
          </p:nvPr>
        </p:nvSpPr>
        <p:spPr/>
        <p:txBody>
          <a:bodyPr/>
          <a:lstStyle/>
          <a:p>
            <a:fld id="{35231717-E4CA-564C-95FA-51D17938BD7D}" type="slidenum">
              <a:rPr lang="en-US" smtClean="0"/>
              <a:t>‹#›</a:t>
            </a:fld>
            <a:endParaRPr lang="en-US"/>
          </a:p>
        </p:txBody>
      </p:sp>
    </p:spTree>
    <p:extLst>
      <p:ext uri="{BB962C8B-B14F-4D97-AF65-F5344CB8AC3E}">
        <p14:creationId xmlns:p14="http://schemas.microsoft.com/office/powerpoint/2010/main" val="867683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BF31E-1895-C54E-A13F-3021B085EA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9FFD80-B933-584F-81E3-9252C5DD14D8}"/>
              </a:ext>
            </a:extLst>
          </p:cNvPr>
          <p:cNvSpPr>
            <a:spLocks noGrp="1"/>
          </p:cNvSpPr>
          <p:nvPr>
            <p:ph type="dt" sz="half" idx="10"/>
          </p:nvPr>
        </p:nvSpPr>
        <p:spPr/>
        <p:txBody>
          <a:bodyPr/>
          <a:lstStyle/>
          <a:p>
            <a:fld id="{165E8DE0-1E4F-704A-8B65-222D9DED0497}" type="datetimeFigureOut">
              <a:rPr lang="en-US" smtClean="0"/>
              <a:t>7/18/20</a:t>
            </a:fld>
            <a:endParaRPr lang="en-US"/>
          </a:p>
        </p:txBody>
      </p:sp>
      <p:sp>
        <p:nvSpPr>
          <p:cNvPr id="4" name="Footer Placeholder 3">
            <a:extLst>
              <a:ext uri="{FF2B5EF4-FFF2-40B4-BE49-F238E27FC236}">
                <a16:creationId xmlns:a16="http://schemas.microsoft.com/office/drawing/2014/main" id="{CCC4729E-B6C2-9249-92DE-7199E718CC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E1BBF3-E983-E949-B735-2E73004CBCEA}"/>
              </a:ext>
            </a:extLst>
          </p:cNvPr>
          <p:cNvSpPr>
            <a:spLocks noGrp="1"/>
          </p:cNvSpPr>
          <p:nvPr>
            <p:ph type="sldNum" sz="quarter" idx="12"/>
          </p:nvPr>
        </p:nvSpPr>
        <p:spPr/>
        <p:txBody>
          <a:bodyPr/>
          <a:lstStyle/>
          <a:p>
            <a:fld id="{35231717-E4CA-564C-95FA-51D17938BD7D}" type="slidenum">
              <a:rPr lang="en-US" smtClean="0"/>
              <a:t>‹#›</a:t>
            </a:fld>
            <a:endParaRPr lang="en-US"/>
          </a:p>
        </p:txBody>
      </p:sp>
    </p:spTree>
    <p:extLst>
      <p:ext uri="{BB962C8B-B14F-4D97-AF65-F5344CB8AC3E}">
        <p14:creationId xmlns:p14="http://schemas.microsoft.com/office/powerpoint/2010/main" val="371319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74CB2B-F933-A748-B66D-E278ACE2D186}"/>
              </a:ext>
            </a:extLst>
          </p:cNvPr>
          <p:cNvSpPr>
            <a:spLocks noGrp="1"/>
          </p:cNvSpPr>
          <p:nvPr>
            <p:ph type="dt" sz="half" idx="10"/>
          </p:nvPr>
        </p:nvSpPr>
        <p:spPr/>
        <p:txBody>
          <a:bodyPr/>
          <a:lstStyle/>
          <a:p>
            <a:fld id="{165E8DE0-1E4F-704A-8B65-222D9DED0497}" type="datetimeFigureOut">
              <a:rPr lang="en-US" smtClean="0"/>
              <a:t>7/18/20</a:t>
            </a:fld>
            <a:endParaRPr lang="en-US"/>
          </a:p>
        </p:txBody>
      </p:sp>
      <p:sp>
        <p:nvSpPr>
          <p:cNvPr id="3" name="Footer Placeholder 2">
            <a:extLst>
              <a:ext uri="{FF2B5EF4-FFF2-40B4-BE49-F238E27FC236}">
                <a16:creationId xmlns:a16="http://schemas.microsoft.com/office/drawing/2014/main" id="{932FFCDB-A0EA-9A4C-A8CA-AB952066E0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90ADE3-D3C1-264F-BF6A-5D90C389A523}"/>
              </a:ext>
            </a:extLst>
          </p:cNvPr>
          <p:cNvSpPr>
            <a:spLocks noGrp="1"/>
          </p:cNvSpPr>
          <p:nvPr>
            <p:ph type="sldNum" sz="quarter" idx="12"/>
          </p:nvPr>
        </p:nvSpPr>
        <p:spPr/>
        <p:txBody>
          <a:bodyPr/>
          <a:lstStyle/>
          <a:p>
            <a:fld id="{35231717-E4CA-564C-95FA-51D17938BD7D}" type="slidenum">
              <a:rPr lang="en-US" smtClean="0"/>
              <a:t>‹#›</a:t>
            </a:fld>
            <a:endParaRPr lang="en-US"/>
          </a:p>
        </p:txBody>
      </p:sp>
    </p:spTree>
    <p:extLst>
      <p:ext uri="{BB962C8B-B14F-4D97-AF65-F5344CB8AC3E}">
        <p14:creationId xmlns:p14="http://schemas.microsoft.com/office/powerpoint/2010/main" val="3124648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EFE3-72D7-4343-A53C-864A8BC846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604817-4DF5-CE4F-AD6E-32260F8707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FC3B82-E1F8-A145-8968-8BBAA9263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CB7FE6-2E50-E24B-AD46-A3EF206C91EC}"/>
              </a:ext>
            </a:extLst>
          </p:cNvPr>
          <p:cNvSpPr>
            <a:spLocks noGrp="1"/>
          </p:cNvSpPr>
          <p:nvPr>
            <p:ph type="dt" sz="half" idx="10"/>
          </p:nvPr>
        </p:nvSpPr>
        <p:spPr/>
        <p:txBody>
          <a:bodyPr/>
          <a:lstStyle/>
          <a:p>
            <a:fld id="{165E8DE0-1E4F-704A-8B65-222D9DED0497}" type="datetimeFigureOut">
              <a:rPr lang="en-US" smtClean="0"/>
              <a:t>7/18/20</a:t>
            </a:fld>
            <a:endParaRPr lang="en-US"/>
          </a:p>
        </p:txBody>
      </p:sp>
      <p:sp>
        <p:nvSpPr>
          <p:cNvPr id="6" name="Footer Placeholder 5">
            <a:extLst>
              <a:ext uri="{FF2B5EF4-FFF2-40B4-BE49-F238E27FC236}">
                <a16:creationId xmlns:a16="http://schemas.microsoft.com/office/drawing/2014/main" id="{B4F9B480-81F0-F346-BF23-656E31CC1C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A00E19-3ABA-2B42-AF3E-EA585193E6FA}"/>
              </a:ext>
            </a:extLst>
          </p:cNvPr>
          <p:cNvSpPr>
            <a:spLocks noGrp="1"/>
          </p:cNvSpPr>
          <p:nvPr>
            <p:ph type="sldNum" sz="quarter" idx="12"/>
          </p:nvPr>
        </p:nvSpPr>
        <p:spPr/>
        <p:txBody>
          <a:bodyPr/>
          <a:lstStyle/>
          <a:p>
            <a:fld id="{35231717-E4CA-564C-95FA-51D17938BD7D}" type="slidenum">
              <a:rPr lang="en-US" smtClean="0"/>
              <a:t>‹#›</a:t>
            </a:fld>
            <a:endParaRPr lang="en-US"/>
          </a:p>
        </p:txBody>
      </p:sp>
    </p:spTree>
    <p:extLst>
      <p:ext uri="{BB962C8B-B14F-4D97-AF65-F5344CB8AC3E}">
        <p14:creationId xmlns:p14="http://schemas.microsoft.com/office/powerpoint/2010/main" val="3462760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6B88D-972A-FA46-BDB1-F70691AC50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5DC00-8B7A-2F44-9665-47DC422353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9B261E-661D-9347-AADB-6583676B22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004CC8-1922-9A4D-BA63-663104AA39A6}"/>
              </a:ext>
            </a:extLst>
          </p:cNvPr>
          <p:cNvSpPr>
            <a:spLocks noGrp="1"/>
          </p:cNvSpPr>
          <p:nvPr>
            <p:ph type="dt" sz="half" idx="10"/>
          </p:nvPr>
        </p:nvSpPr>
        <p:spPr/>
        <p:txBody>
          <a:bodyPr/>
          <a:lstStyle/>
          <a:p>
            <a:fld id="{165E8DE0-1E4F-704A-8B65-222D9DED0497}" type="datetimeFigureOut">
              <a:rPr lang="en-US" smtClean="0"/>
              <a:t>7/18/20</a:t>
            </a:fld>
            <a:endParaRPr lang="en-US"/>
          </a:p>
        </p:txBody>
      </p:sp>
      <p:sp>
        <p:nvSpPr>
          <p:cNvPr id="6" name="Footer Placeholder 5">
            <a:extLst>
              <a:ext uri="{FF2B5EF4-FFF2-40B4-BE49-F238E27FC236}">
                <a16:creationId xmlns:a16="http://schemas.microsoft.com/office/drawing/2014/main" id="{65CA86F4-6AFD-9945-A45A-307AC1D8CE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8E6CE2-4C8B-6E47-96ED-1D12F1A945A9}"/>
              </a:ext>
            </a:extLst>
          </p:cNvPr>
          <p:cNvSpPr>
            <a:spLocks noGrp="1"/>
          </p:cNvSpPr>
          <p:nvPr>
            <p:ph type="sldNum" sz="quarter" idx="12"/>
          </p:nvPr>
        </p:nvSpPr>
        <p:spPr/>
        <p:txBody>
          <a:bodyPr/>
          <a:lstStyle/>
          <a:p>
            <a:fld id="{35231717-E4CA-564C-95FA-51D17938BD7D}" type="slidenum">
              <a:rPr lang="en-US" smtClean="0"/>
              <a:t>‹#›</a:t>
            </a:fld>
            <a:endParaRPr lang="en-US"/>
          </a:p>
        </p:txBody>
      </p:sp>
    </p:spTree>
    <p:extLst>
      <p:ext uri="{BB962C8B-B14F-4D97-AF65-F5344CB8AC3E}">
        <p14:creationId xmlns:p14="http://schemas.microsoft.com/office/powerpoint/2010/main" val="2311711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46172B-59AB-C446-BCCF-49A7556A11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3A1C9A-2610-0347-977A-BBA1104146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EADE79-DA9E-F64E-9C2B-57F95D575D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5E8DE0-1E4F-704A-8B65-222D9DED0497}" type="datetimeFigureOut">
              <a:rPr lang="en-US" smtClean="0"/>
              <a:t>7/18/20</a:t>
            </a:fld>
            <a:endParaRPr lang="en-US"/>
          </a:p>
        </p:txBody>
      </p:sp>
      <p:sp>
        <p:nvSpPr>
          <p:cNvPr id="5" name="Footer Placeholder 4">
            <a:extLst>
              <a:ext uri="{FF2B5EF4-FFF2-40B4-BE49-F238E27FC236}">
                <a16:creationId xmlns:a16="http://schemas.microsoft.com/office/drawing/2014/main" id="{ADB995A6-2A3F-8E4F-BD5C-F05A706C4D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FC3952-DD36-1841-9AE3-78E5B67A7E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231717-E4CA-564C-95FA-51D17938BD7D}" type="slidenum">
              <a:rPr lang="en-US" smtClean="0"/>
              <a:t>‹#›</a:t>
            </a:fld>
            <a:endParaRPr lang="en-US"/>
          </a:p>
        </p:txBody>
      </p:sp>
    </p:spTree>
    <p:extLst>
      <p:ext uri="{BB962C8B-B14F-4D97-AF65-F5344CB8AC3E}">
        <p14:creationId xmlns:p14="http://schemas.microsoft.com/office/powerpoint/2010/main" val="1485769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AEBA3D1-850C-4636-A9AD-3C36F24DD90B}"/>
              </a:ext>
            </a:extLst>
          </p:cNvPr>
          <p:cNvPicPr>
            <a:picLocks noChangeAspect="1"/>
          </p:cNvPicPr>
          <p:nvPr/>
        </p:nvPicPr>
        <p:blipFill rotWithShape="1">
          <a:blip r:embed="rId2"/>
          <a:srcRect l="6148" t="6484" r="9633" b="2"/>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AB526B-8EEF-ED45-8FC5-F50F20B05CB8}"/>
              </a:ext>
            </a:extLst>
          </p:cNvPr>
          <p:cNvSpPr>
            <a:spLocks noGrp="1"/>
          </p:cNvSpPr>
          <p:nvPr>
            <p:ph type="ctrTitle"/>
          </p:nvPr>
        </p:nvSpPr>
        <p:spPr>
          <a:xfrm>
            <a:off x="477981" y="1122363"/>
            <a:ext cx="4023360" cy="3204134"/>
          </a:xfrm>
        </p:spPr>
        <p:txBody>
          <a:bodyPr anchor="b">
            <a:normAutofit/>
          </a:bodyPr>
          <a:lstStyle/>
          <a:p>
            <a:pPr algn="l"/>
            <a:r>
              <a:rPr lang="en-US" sz="4800"/>
              <a:t>A TIME TO PROSPER</a:t>
            </a:r>
          </a:p>
        </p:txBody>
      </p:sp>
      <p:sp>
        <p:nvSpPr>
          <p:cNvPr id="3" name="Subtitle 2">
            <a:extLst>
              <a:ext uri="{FF2B5EF4-FFF2-40B4-BE49-F238E27FC236}">
                <a16:creationId xmlns:a16="http://schemas.microsoft.com/office/drawing/2014/main" id="{A4358A01-6BC2-064C-8BBB-B0D58E64310A}"/>
              </a:ext>
            </a:extLst>
          </p:cNvPr>
          <p:cNvSpPr>
            <a:spLocks noGrp="1"/>
          </p:cNvSpPr>
          <p:nvPr>
            <p:ph type="subTitle" idx="1"/>
          </p:nvPr>
        </p:nvSpPr>
        <p:spPr>
          <a:xfrm>
            <a:off x="477980" y="4872922"/>
            <a:ext cx="4023359" cy="1208141"/>
          </a:xfrm>
        </p:spPr>
        <p:txBody>
          <a:bodyPr>
            <a:normAutofit/>
          </a:bodyPr>
          <a:lstStyle/>
          <a:p>
            <a:pPr algn="l"/>
            <a:r>
              <a:rPr lang="en-US" sz="2000"/>
              <a:t>CHUCK PIERCE &amp;     ROBERT HEIDLER </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932349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DC95FA9-076A-421D-93A3-9C29819EBF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A6C8D94-3813-4D93-A6A7-A97EFFBCF3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794673D-8563-4993-8E86-6D89D6E97E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3" name="Oval 12">
              <a:extLst>
                <a:ext uri="{FF2B5EF4-FFF2-40B4-BE49-F238E27FC236}">
                  <a16:creationId xmlns:a16="http://schemas.microsoft.com/office/drawing/2014/main" id="{C8906114-25F0-4386-BC12-A5CB6A04FC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9434651-094A-4780-979E-29A3042F51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C15BDC44-59B0-48DF-871F-0881BB593B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618FCF5-B341-43DF-A055-DC56EA920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59408E04-9221-499E-B0F3-3AFD9025F7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67B1604-40F1-4335-8A11-6091E0F52A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2D500305-8478-D149-94C5-1187F70F0919}"/>
              </a:ext>
            </a:extLst>
          </p:cNvPr>
          <p:cNvSpPr>
            <a:spLocks noGrp="1"/>
          </p:cNvSpPr>
          <p:nvPr>
            <p:ph type="title"/>
          </p:nvPr>
        </p:nvSpPr>
        <p:spPr>
          <a:xfrm>
            <a:off x="2436875" y="630935"/>
            <a:ext cx="7315200" cy="1710856"/>
          </a:xfrm>
          <a:noFill/>
        </p:spPr>
        <p:txBody>
          <a:bodyPr anchor="b">
            <a:normAutofit/>
          </a:bodyPr>
          <a:lstStyle/>
          <a:p>
            <a:pPr algn="ctr"/>
            <a:r>
              <a:rPr lang="en-US" sz="5400" u="sng" dirty="0" err="1">
                <a:solidFill>
                  <a:schemeClr val="bg1"/>
                </a:solidFill>
              </a:rPr>
              <a:t>Rophe</a:t>
            </a:r>
            <a:endParaRPr lang="en-US" sz="5400" u="sng" dirty="0">
              <a:solidFill>
                <a:schemeClr val="bg1"/>
              </a:solidFill>
            </a:endParaRPr>
          </a:p>
        </p:txBody>
      </p:sp>
      <p:sp>
        <p:nvSpPr>
          <p:cNvPr id="20" name="Rectangle 19">
            <a:extLst>
              <a:ext uri="{FF2B5EF4-FFF2-40B4-BE49-F238E27FC236}">
                <a16:creationId xmlns:a16="http://schemas.microsoft.com/office/drawing/2014/main" id="{AA00467E-A507-4BEF-AAB5-2B35F13FAD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34BCCBFD-2A87-46DC-A665-6039BF72DB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23" name="Straight Connector 22">
              <a:extLst>
                <a:ext uri="{FF2B5EF4-FFF2-40B4-BE49-F238E27FC236}">
                  <a16:creationId xmlns:a16="http://schemas.microsoft.com/office/drawing/2014/main" id="{91707DB8-2262-4E11-B8E7-A0042E4394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DCA04D0-796D-4920-BED4-6278708685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78B0366-955C-44C5-B011-378E1994D1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38F216F-4DA3-4165-A786-E7F2710B84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05E35C12-B6B4-4F57-950C-6EB3CD8F48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2B14810E-84F3-4F8A-AF58-F452B98151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1" name="Straight Connector 30">
              <a:extLst>
                <a:ext uri="{FF2B5EF4-FFF2-40B4-BE49-F238E27FC236}">
                  <a16:creationId xmlns:a16="http://schemas.microsoft.com/office/drawing/2014/main" id="{3687E051-F20C-4A55-AEDD-ED9B2D996A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F834F70-7A0E-4202-8ECC-5EE81C93C0C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2993E0E-3E7B-48D8-A799-39FECD3E15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B12773A-5C03-4DD5-B9B4-24F4A42994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 name="Content Placeholder 2">
            <a:extLst>
              <a:ext uri="{FF2B5EF4-FFF2-40B4-BE49-F238E27FC236}">
                <a16:creationId xmlns:a16="http://schemas.microsoft.com/office/drawing/2014/main" id="{98532017-A144-7149-A2B5-DB03F5092F8E}"/>
              </a:ext>
            </a:extLst>
          </p:cNvPr>
          <p:cNvSpPr>
            <a:spLocks noGrp="1"/>
          </p:cNvSpPr>
          <p:nvPr>
            <p:ph idx="1"/>
          </p:nvPr>
        </p:nvSpPr>
        <p:spPr>
          <a:xfrm>
            <a:off x="2436875" y="2796462"/>
            <a:ext cx="7315200" cy="3461430"/>
          </a:xfrm>
          <a:noFill/>
        </p:spPr>
        <p:txBody>
          <a:bodyPr anchor="t">
            <a:normAutofit/>
          </a:bodyPr>
          <a:lstStyle/>
          <a:p>
            <a:r>
              <a:rPr lang="en-US" sz="2400" dirty="0">
                <a:solidFill>
                  <a:schemeClr val="bg1"/>
                </a:solidFill>
              </a:rPr>
              <a:t>Healer. </a:t>
            </a:r>
          </a:p>
          <a:p>
            <a:r>
              <a:rPr lang="en-US" sz="2400" dirty="0">
                <a:solidFill>
                  <a:schemeClr val="bg1"/>
                </a:solidFill>
              </a:rPr>
              <a:t>God’s revelation of this aspect of His Character is described in the book of redemption, Exodus. At Marah, God showed that He heals life’s wounds and sweetens life’s bitter experiences.</a:t>
            </a:r>
          </a:p>
          <a:p>
            <a:r>
              <a:rPr lang="en-US" sz="2400" dirty="0">
                <a:solidFill>
                  <a:schemeClr val="bg1"/>
                </a:solidFill>
              </a:rPr>
              <a:t>Exodus 15:22-27</a:t>
            </a:r>
          </a:p>
        </p:txBody>
      </p:sp>
    </p:spTree>
    <p:extLst>
      <p:ext uri="{BB962C8B-B14F-4D97-AF65-F5344CB8AC3E}">
        <p14:creationId xmlns:p14="http://schemas.microsoft.com/office/powerpoint/2010/main" val="1582264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DC95FA9-076A-421D-93A3-9C29819EBF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A6C8D94-3813-4D93-A6A7-A97EFFBCF3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794673D-8563-4993-8E86-6D89D6E97E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3" name="Oval 12">
              <a:extLst>
                <a:ext uri="{FF2B5EF4-FFF2-40B4-BE49-F238E27FC236}">
                  <a16:creationId xmlns:a16="http://schemas.microsoft.com/office/drawing/2014/main" id="{C8906114-25F0-4386-BC12-A5CB6A04FC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9434651-094A-4780-979E-29A3042F51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C15BDC44-59B0-48DF-871F-0881BB593B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618FCF5-B341-43DF-A055-DC56EA920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59408E04-9221-499E-B0F3-3AFD9025F7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67B1604-40F1-4335-8A11-6091E0F52A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77459785-3A06-4547-9F13-6FD26EEF6E07}"/>
              </a:ext>
            </a:extLst>
          </p:cNvPr>
          <p:cNvSpPr>
            <a:spLocks noGrp="1"/>
          </p:cNvSpPr>
          <p:nvPr>
            <p:ph type="title"/>
          </p:nvPr>
        </p:nvSpPr>
        <p:spPr>
          <a:xfrm>
            <a:off x="2436875" y="630935"/>
            <a:ext cx="7315200" cy="1841507"/>
          </a:xfrm>
          <a:noFill/>
        </p:spPr>
        <p:txBody>
          <a:bodyPr anchor="b">
            <a:normAutofit/>
          </a:bodyPr>
          <a:lstStyle/>
          <a:p>
            <a:pPr algn="ctr"/>
            <a:r>
              <a:rPr lang="en-US" sz="5400" u="sng" dirty="0" err="1">
                <a:solidFill>
                  <a:schemeClr val="bg1"/>
                </a:solidFill>
              </a:rPr>
              <a:t>Nissi</a:t>
            </a:r>
            <a:endParaRPr lang="en-US" sz="5400" u="sng" dirty="0">
              <a:solidFill>
                <a:schemeClr val="bg1"/>
              </a:solidFill>
            </a:endParaRPr>
          </a:p>
        </p:txBody>
      </p:sp>
      <p:sp>
        <p:nvSpPr>
          <p:cNvPr id="20" name="Rectangle 19">
            <a:extLst>
              <a:ext uri="{FF2B5EF4-FFF2-40B4-BE49-F238E27FC236}">
                <a16:creationId xmlns:a16="http://schemas.microsoft.com/office/drawing/2014/main" id="{AA00467E-A507-4BEF-AAB5-2B35F13FAD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34BCCBFD-2A87-46DC-A665-6039BF72DB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23" name="Straight Connector 22">
              <a:extLst>
                <a:ext uri="{FF2B5EF4-FFF2-40B4-BE49-F238E27FC236}">
                  <a16:creationId xmlns:a16="http://schemas.microsoft.com/office/drawing/2014/main" id="{91707DB8-2262-4E11-B8E7-A0042E4394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DCA04D0-796D-4920-BED4-6278708685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78B0366-955C-44C5-B011-378E1994D1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38F216F-4DA3-4165-A786-E7F2710B84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05E35C12-B6B4-4F57-950C-6EB3CD8F48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2B14810E-84F3-4F8A-AF58-F452B98151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1" name="Straight Connector 30">
              <a:extLst>
                <a:ext uri="{FF2B5EF4-FFF2-40B4-BE49-F238E27FC236}">
                  <a16:creationId xmlns:a16="http://schemas.microsoft.com/office/drawing/2014/main" id="{3687E051-F20C-4A55-AEDD-ED9B2D996A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F834F70-7A0E-4202-8ECC-5EE81C93C0C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2993E0E-3E7B-48D8-A799-39FECD3E15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B12773A-5C03-4DD5-B9B4-24F4A42994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 name="Content Placeholder 2">
            <a:extLst>
              <a:ext uri="{FF2B5EF4-FFF2-40B4-BE49-F238E27FC236}">
                <a16:creationId xmlns:a16="http://schemas.microsoft.com/office/drawing/2014/main" id="{9DAAA3CE-AC36-6044-A0B3-69C1BF4D8AC3}"/>
              </a:ext>
            </a:extLst>
          </p:cNvPr>
          <p:cNvSpPr>
            <a:spLocks noGrp="1"/>
          </p:cNvSpPr>
          <p:nvPr>
            <p:ph idx="1"/>
          </p:nvPr>
        </p:nvSpPr>
        <p:spPr>
          <a:xfrm>
            <a:off x="2436875" y="2941901"/>
            <a:ext cx="7315200" cy="2556089"/>
          </a:xfrm>
          <a:noFill/>
        </p:spPr>
        <p:txBody>
          <a:bodyPr anchor="t">
            <a:normAutofit/>
          </a:bodyPr>
          <a:lstStyle/>
          <a:p>
            <a:r>
              <a:rPr lang="en-US" sz="2400" dirty="0">
                <a:solidFill>
                  <a:schemeClr val="bg1"/>
                </a:solidFill>
              </a:rPr>
              <a:t>Banner.</a:t>
            </a:r>
          </a:p>
          <a:p>
            <a:r>
              <a:rPr lang="en-US" sz="2400" dirty="0">
                <a:solidFill>
                  <a:schemeClr val="bg1"/>
                </a:solidFill>
              </a:rPr>
              <a:t>God came down at Rephidim during the battle with Amalek. God revealed that He would do miracles and wage war in a hostile world on behalf of His covenant people. </a:t>
            </a:r>
          </a:p>
          <a:p>
            <a:r>
              <a:rPr lang="en-US" sz="2400" dirty="0">
                <a:solidFill>
                  <a:schemeClr val="bg1"/>
                </a:solidFill>
              </a:rPr>
              <a:t>Exodus 17:8-16</a:t>
            </a:r>
          </a:p>
        </p:txBody>
      </p:sp>
    </p:spTree>
    <p:extLst>
      <p:ext uri="{BB962C8B-B14F-4D97-AF65-F5344CB8AC3E}">
        <p14:creationId xmlns:p14="http://schemas.microsoft.com/office/powerpoint/2010/main" val="1127194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DC95FA9-076A-421D-93A3-9C29819EBF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A6C8D94-3813-4D93-A6A7-A97EFFBCF3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794673D-8563-4993-8E86-6D89D6E97E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3" name="Oval 12">
              <a:extLst>
                <a:ext uri="{FF2B5EF4-FFF2-40B4-BE49-F238E27FC236}">
                  <a16:creationId xmlns:a16="http://schemas.microsoft.com/office/drawing/2014/main" id="{C8906114-25F0-4386-BC12-A5CB6A04FC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9434651-094A-4780-979E-29A3042F51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C15BDC44-59B0-48DF-871F-0881BB593B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618FCF5-B341-43DF-A055-DC56EA920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59408E04-9221-499E-B0F3-3AFD9025F7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67B1604-40F1-4335-8A11-6091E0F52A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1DC3410D-BA91-2D45-AF33-B1649DC63A39}"/>
              </a:ext>
            </a:extLst>
          </p:cNvPr>
          <p:cNvSpPr>
            <a:spLocks noGrp="1"/>
          </p:cNvSpPr>
          <p:nvPr>
            <p:ph type="title"/>
          </p:nvPr>
        </p:nvSpPr>
        <p:spPr>
          <a:xfrm>
            <a:off x="2436875" y="630935"/>
            <a:ext cx="7315200" cy="1958621"/>
          </a:xfrm>
          <a:noFill/>
        </p:spPr>
        <p:txBody>
          <a:bodyPr anchor="b">
            <a:normAutofit/>
          </a:bodyPr>
          <a:lstStyle/>
          <a:p>
            <a:pPr algn="ctr"/>
            <a:r>
              <a:rPr lang="en-US" sz="5400" u="sng" dirty="0" err="1">
                <a:solidFill>
                  <a:schemeClr val="bg1"/>
                </a:solidFill>
              </a:rPr>
              <a:t>M’Kaddesh</a:t>
            </a:r>
            <a:endParaRPr lang="en-US" sz="5400" u="sng" dirty="0">
              <a:solidFill>
                <a:schemeClr val="bg1"/>
              </a:solidFill>
            </a:endParaRPr>
          </a:p>
        </p:txBody>
      </p:sp>
      <p:sp>
        <p:nvSpPr>
          <p:cNvPr id="20" name="Rectangle 19">
            <a:extLst>
              <a:ext uri="{FF2B5EF4-FFF2-40B4-BE49-F238E27FC236}">
                <a16:creationId xmlns:a16="http://schemas.microsoft.com/office/drawing/2014/main" id="{AA00467E-A507-4BEF-AAB5-2B35F13FAD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34BCCBFD-2A87-46DC-A665-6039BF72DB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23" name="Straight Connector 22">
              <a:extLst>
                <a:ext uri="{FF2B5EF4-FFF2-40B4-BE49-F238E27FC236}">
                  <a16:creationId xmlns:a16="http://schemas.microsoft.com/office/drawing/2014/main" id="{91707DB8-2262-4E11-B8E7-A0042E4394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DCA04D0-796D-4920-BED4-6278708685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78B0366-955C-44C5-B011-378E1994D1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38F216F-4DA3-4165-A786-E7F2710B84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05E35C12-B6B4-4F57-950C-6EB3CD8F48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2B14810E-84F3-4F8A-AF58-F452B98151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1" name="Straight Connector 30">
              <a:extLst>
                <a:ext uri="{FF2B5EF4-FFF2-40B4-BE49-F238E27FC236}">
                  <a16:creationId xmlns:a16="http://schemas.microsoft.com/office/drawing/2014/main" id="{3687E051-F20C-4A55-AEDD-ED9B2D996A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F834F70-7A0E-4202-8ECC-5EE81C93C0C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2993E0E-3E7B-48D8-A799-39FECD3E15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B12773A-5C03-4DD5-B9B4-24F4A42994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 name="Content Placeholder 2">
            <a:extLst>
              <a:ext uri="{FF2B5EF4-FFF2-40B4-BE49-F238E27FC236}">
                <a16:creationId xmlns:a16="http://schemas.microsoft.com/office/drawing/2014/main" id="{62F918CE-BC89-6746-A716-2A12F407CBC5}"/>
              </a:ext>
            </a:extLst>
          </p:cNvPr>
          <p:cNvSpPr>
            <a:spLocks noGrp="1"/>
          </p:cNvSpPr>
          <p:nvPr>
            <p:ph idx="1"/>
          </p:nvPr>
        </p:nvSpPr>
        <p:spPr>
          <a:xfrm>
            <a:off x="2436875" y="2820682"/>
            <a:ext cx="7315200" cy="3437210"/>
          </a:xfrm>
          <a:noFill/>
        </p:spPr>
        <p:txBody>
          <a:bodyPr anchor="t">
            <a:normAutofit/>
          </a:bodyPr>
          <a:lstStyle/>
          <a:p>
            <a:r>
              <a:rPr lang="en-US" sz="2400" dirty="0">
                <a:solidFill>
                  <a:schemeClr val="bg1"/>
                </a:solidFill>
              </a:rPr>
              <a:t>Holy.</a:t>
            </a:r>
          </a:p>
          <a:p>
            <a:r>
              <a:rPr lang="en-US" sz="2400" dirty="0">
                <a:solidFill>
                  <a:schemeClr val="bg1"/>
                </a:solidFill>
              </a:rPr>
              <a:t>“I will show you the holy way to walk.” God began a new experience of setting His people apart.</a:t>
            </a:r>
          </a:p>
          <a:p>
            <a:r>
              <a:rPr lang="en-US" sz="2400" dirty="0">
                <a:solidFill>
                  <a:schemeClr val="bg1"/>
                </a:solidFill>
              </a:rPr>
              <a:t>Leviticus 20:7-8</a:t>
            </a:r>
          </a:p>
        </p:txBody>
      </p:sp>
    </p:spTree>
    <p:extLst>
      <p:ext uri="{BB962C8B-B14F-4D97-AF65-F5344CB8AC3E}">
        <p14:creationId xmlns:p14="http://schemas.microsoft.com/office/powerpoint/2010/main" val="3305119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DC95FA9-076A-421D-93A3-9C29819EBF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A6C8D94-3813-4D93-A6A7-A97EFFBCF3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794673D-8563-4993-8E86-6D89D6E97E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3" name="Oval 12">
              <a:extLst>
                <a:ext uri="{FF2B5EF4-FFF2-40B4-BE49-F238E27FC236}">
                  <a16:creationId xmlns:a16="http://schemas.microsoft.com/office/drawing/2014/main" id="{C8906114-25F0-4386-BC12-A5CB6A04FC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9434651-094A-4780-979E-29A3042F51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C15BDC44-59B0-48DF-871F-0881BB593B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618FCF5-B341-43DF-A055-DC56EA920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59408E04-9221-499E-B0F3-3AFD9025F7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67B1604-40F1-4335-8A11-6091E0F52A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2027984C-AC52-CF47-8F0A-E0AC46F6B9B5}"/>
              </a:ext>
            </a:extLst>
          </p:cNvPr>
          <p:cNvSpPr>
            <a:spLocks noGrp="1"/>
          </p:cNvSpPr>
          <p:nvPr>
            <p:ph type="title"/>
          </p:nvPr>
        </p:nvSpPr>
        <p:spPr>
          <a:xfrm>
            <a:off x="2436875" y="630935"/>
            <a:ext cx="7315200" cy="1841506"/>
          </a:xfrm>
          <a:noFill/>
        </p:spPr>
        <p:txBody>
          <a:bodyPr anchor="b">
            <a:normAutofit/>
          </a:bodyPr>
          <a:lstStyle/>
          <a:p>
            <a:pPr algn="ctr"/>
            <a:r>
              <a:rPr lang="en-US" sz="5400" u="sng" dirty="0">
                <a:solidFill>
                  <a:schemeClr val="bg1"/>
                </a:solidFill>
              </a:rPr>
              <a:t>Shalom</a:t>
            </a:r>
          </a:p>
        </p:txBody>
      </p:sp>
      <p:sp>
        <p:nvSpPr>
          <p:cNvPr id="20" name="Rectangle 19">
            <a:extLst>
              <a:ext uri="{FF2B5EF4-FFF2-40B4-BE49-F238E27FC236}">
                <a16:creationId xmlns:a16="http://schemas.microsoft.com/office/drawing/2014/main" id="{AA00467E-A507-4BEF-AAB5-2B35F13FAD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34BCCBFD-2A87-46DC-A665-6039BF72DB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23" name="Straight Connector 22">
              <a:extLst>
                <a:ext uri="{FF2B5EF4-FFF2-40B4-BE49-F238E27FC236}">
                  <a16:creationId xmlns:a16="http://schemas.microsoft.com/office/drawing/2014/main" id="{91707DB8-2262-4E11-B8E7-A0042E4394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DCA04D0-796D-4920-BED4-6278708685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78B0366-955C-44C5-B011-378E1994D1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38F216F-4DA3-4165-A786-E7F2710B84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05E35C12-B6B4-4F57-950C-6EB3CD8F48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2B14810E-84F3-4F8A-AF58-F452B98151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1" name="Straight Connector 30">
              <a:extLst>
                <a:ext uri="{FF2B5EF4-FFF2-40B4-BE49-F238E27FC236}">
                  <a16:creationId xmlns:a16="http://schemas.microsoft.com/office/drawing/2014/main" id="{3687E051-F20C-4A55-AEDD-ED9B2D996A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F834F70-7A0E-4202-8ECC-5EE81C93C0C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2993E0E-3E7B-48D8-A799-39FECD3E15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B12773A-5C03-4DD5-B9B4-24F4A42994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 name="Content Placeholder 2">
            <a:extLst>
              <a:ext uri="{FF2B5EF4-FFF2-40B4-BE49-F238E27FC236}">
                <a16:creationId xmlns:a16="http://schemas.microsoft.com/office/drawing/2014/main" id="{3D14B29C-21EC-F747-970E-BD7AC5EEB333}"/>
              </a:ext>
            </a:extLst>
          </p:cNvPr>
          <p:cNvSpPr>
            <a:spLocks noGrp="1"/>
          </p:cNvSpPr>
          <p:nvPr>
            <p:ph idx="1"/>
          </p:nvPr>
        </p:nvSpPr>
        <p:spPr>
          <a:xfrm>
            <a:off x="2436875" y="2750647"/>
            <a:ext cx="7315200" cy="3507245"/>
          </a:xfrm>
          <a:noFill/>
        </p:spPr>
        <p:txBody>
          <a:bodyPr anchor="t">
            <a:normAutofit/>
          </a:bodyPr>
          <a:lstStyle/>
          <a:p>
            <a:r>
              <a:rPr lang="en-US" sz="2400" dirty="0">
                <a:solidFill>
                  <a:schemeClr val="bg1"/>
                </a:solidFill>
              </a:rPr>
              <a:t>Peace.</a:t>
            </a:r>
          </a:p>
          <a:p>
            <a:r>
              <a:rPr lang="en-US" sz="2400" dirty="0">
                <a:solidFill>
                  <a:schemeClr val="bg1"/>
                </a:solidFill>
              </a:rPr>
              <a:t>“I will atone, bring harmony, and produce wholeness.” God revealed who He was to Gideon. He later said, “You have entered into rest, but…”</a:t>
            </a:r>
          </a:p>
          <a:p>
            <a:r>
              <a:rPr lang="en-US" sz="2400" dirty="0">
                <a:solidFill>
                  <a:schemeClr val="bg1"/>
                </a:solidFill>
              </a:rPr>
              <a:t>Judges 6:11-24</a:t>
            </a:r>
          </a:p>
          <a:p>
            <a:r>
              <a:rPr lang="en-US" sz="2400" dirty="0">
                <a:solidFill>
                  <a:schemeClr val="bg1"/>
                </a:solidFill>
              </a:rPr>
              <a:t>Isaiah 30:15</a:t>
            </a:r>
          </a:p>
        </p:txBody>
      </p:sp>
    </p:spTree>
    <p:extLst>
      <p:ext uri="{BB962C8B-B14F-4D97-AF65-F5344CB8AC3E}">
        <p14:creationId xmlns:p14="http://schemas.microsoft.com/office/powerpoint/2010/main" val="2465607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DC95FA9-076A-421D-93A3-9C29819EBF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A6C8D94-3813-4D93-A6A7-A97EFFBCF3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794673D-8563-4993-8E86-6D89D6E97E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3" name="Oval 12">
              <a:extLst>
                <a:ext uri="{FF2B5EF4-FFF2-40B4-BE49-F238E27FC236}">
                  <a16:creationId xmlns:a16="http://schemas.microsoft.com/office/drawing/2014/main" id="{C8906114-25F0-4386-BC12-A5CB6A04FC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9434651-094A-4780-979E-29A3042F51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C15BDC44-59B0-48DF-871F-0881BB593B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618FCF5-B341-43DF-A055-DC56EA920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59408E04-9221-499E-B0F3-3AFD9025F7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67B1604-40F1-4335-8A11-6091E0F52A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3CA03104-D3A5-674D-B23E-71CD4DD84B76}"/>
              </a:ext>
            </a:extLst>
          </p:cNvPr>
          <p:cNvSpPr>
            <a:spLocks noGrp="1"/>
          </p:cNvSpPr>
          <p:nvPr>
            <p:ph type="title"/>
          </p:nvPr>
        </p:nvSpPr>
        <p:spPr>
          <a:xfrm>
            <a:off x="2436875" y="630935"/>
            <a:ext cx="7315200" cy="1519601"/>
          </a:xfrm>
          <a:noFill/>
        </p:spPr>
        <p:txBody>
          <a:bodyPr anchor="b">
            <a:normAutofit/>
          </a:bodyPr>
          <a:lstStyle/>
          <a:p>
            <a:pPr algn="ctr"/>
            <a:r>
              <a:rPr lang="en-US" sz="5400" u="sng" dirty="0" err="1">
                <a:solidFill>
                  <a:schemeClr val="bg1"/>
                </a:solidFill>
              </a:rPr>
              <a:t>Tsidkenu</a:t>
            </a:r>
            <a:endParaRPr lang="en-US" sz="5400" u="sng" dirty="0">
              <a:solidFill>
                <a:schemeClr val="bg1"/>
              </a:solidFill>
            </a:endParaRPr>
          </a:p>
        </p:txBody>
      </p:sp>
      <p:sp>
        <p:nvSpPr>
          <p:cNvPr id="20" name="Rectangle 19">
            <a:extLst>
              <a:ext uri="{FF2B5EF4-FFF2-40B4-BE49-F238E27FC236}">
                <a16:creationId xmlns:a16="http://schemas.microsoft.com/office/drawing/2014/main" id="{AA00467E-A507-4BEF-AAB5-2B35F13FAD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34BCCBFD-2A87-46DC-A665-6039BF72DB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23" name="Straight Connector 22">
              <a:extLst>
                <a:ext uri="{FF2B5EF4-FFF2-40B4-BE49-F238E27FC236}">
                  <a16:creationId xmlns:a16="http://schemas.microsoft.com/office/drawing/2014/main" id="{91707DB8-2262-4E11-B8E7-A0042E4394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DCA04D0-796D-4920-BED4-6278708685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78B0366-955C-44C5-B011-378E1994D1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38F216F-4DA3-4165-A786-E7F2710B84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05E35C12-B6B4-4F57-950C-6EB3CD8F48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2B14810E-84F3-4F8A-AF58-F452B98151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1" name="Straight Connector 30">
              <a:extLst>
                <a:ext uri="{FF2B5EF4-FFF2-40B4-BE49-F238E27FC236}">
                  <a16:creationId xmlns:a16="http://schemas.microsoft.com/office/drawing/2014/main" id="{3687E051-F20C-4A55-AEDD-ED9B2D996A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F834F70-7A0E-4202-8ECC-5EE81C93C0C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2993E0E-3E7B-48D8-A799-39FECD3E15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B12773A-5C03-4DD5-B9B4-24F4A42994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 name="Content Placeholder 2">
            <a:extLst>
              <a:ext uri="{FF2B5EF4-FFF2-40B4-BE49-F238E27FC236}">
                <a16:creationId xmlns:a16="http://schemas.microsoft.com/office/drawing/2014/main" id="{32DD83D1-99B6-0F4B-A4F0-344C899D4018}"/>
              </a:ext>
            </a:extLst>
          </p:cNvPr>
          <p:cNvSpPr>
            <a:spLocks noGrp="1"/>
          </p:cNvSpPr>
          <p:nvPr>
            <p:ph idx="1"/>
          </p:nvPr>
        </p:nvSpPr>
        <p:spPr>
          <a:xfrm>
            <a:off x="2436875" y="2381662"/>
            <a:ext cx="7315200" cy="3876230"/>
          </a:xfrm>
          <a:noFill/>
        </p:spPr>
        <p:txBody>
          <a:bodyPr anchor="t">
            <a:normAutofit/>
          </a:bodyPr>
          <a:lstStyle/>
          <a:p>
            <a:r>
              <a:rPr lang="en-US" sz="2400" dirty="0">
                <a:solidFill>
                  <a:schemeClr val="bg1"/>
                </a:solidFill>
              </a:rPr>
              <a:t>Righteousness.</a:t>
            </a:r>
          </a:p>
          <a:p>
            <a:r>
              <a:rPr lang="en-US" sz="2400" dirty="0">
                <a:solidFill>
                  <a:schemeClr val="bg1"/>
                </a:solidFill>
              </a:rPr>
              <a:t>To Jeremiah, God showed Himself as a Righteous Branch and King who would appear in the future (Jeremiah 23:5-6). </a:t>
            </a:r>
          </a:p>
          <a:p>
            <a:r>
              <a:rPr lang="en-US" sz="2400" dirty="0">
                <a:solidFill>
                  <a:schemeClr val="bg1"/>
                </a:solidFill>
              </a:rPr>
              <a:t>In doing this, He let His people know that His promise would never fail. The people might fail in their stewardship of the promise, but God would never fail. Eventually, He would bring the people back into right standing in the land He had given them.</a:t>
            </a:r>
          </a:p>
        </p:txBody>
      </p:sp>
    </p:spTree>
    <p:extLst>
      <p:ext uri="{BB962C8B-B14F-4D97-AF65-F5344CB8AC3E}">
        <p14:creationId xmlns:p14="http://schemas.microsoft.com/office/powerpoint/2010/main" val="3354230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DC95FA9-076A-421D-93A3-9C29819EBF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A6C8D94-3813-4D93-A6A7-A97EFFBCF3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794673D-8563-4993-8E86-6D89D6E97E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3" name="Oval 12">
              <a:extLst>
                <a:ext uri="{FF2B5EF4-FFF2-40B4-BE49-F238E27FC236}">
                  <a16:creationId xmlns:a16="http://schemas.microsoft.com/office/drawing/2014/main" id="{C8906114-25F0-4386-BC12-A5CB6A04FC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9434651-094A-4780-979E-29A3042F51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C15BDC44-59B0-48DF-871F-0881BB593B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618FCF5-B341-43DF-A055-DC56EA920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59408E04-9221-499E-B0F3-3AFD9025F7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67B1604-40F1-4335-8A11-6091E0F52A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3F1A2B4F-7E07-A64C-9680-0B80D40317C9}"/>
              </a:ext>
            </a:extLst>
          </p:cNvPr>
          <p:cNvSpPr>
            <a:spLocks noGrp="1"/>
          </p:cNvSpPr>
          <p:nvPr>
            <p:ph type="title"/>
          </p:nvPr>
        </p:nvSpPr>
        <p:spPr>
          <a:xfrm>
            <a:off x="2436875" y="630935"/>
            <a:ext cx="7315200" cy="1710857"/>
          </a:xfrm>
          <a:noFill/>
        </p:spPr>
        <p:txBody>
          <a:bodyPr anchor="b">
            <a:normAutofit/>
          </a:bodyPr>
          <a:lstStyle/>
          <a:p>
            <a:pPr algn="ctr"/>
            <a:r>
              <a:rPr lang="en-US" sz="5400" u="sng" dirty="0" err="1">
                <a:solidFill>
                  <a:schemeClr val="bg1"/>
                </a:solidFill>
              </a:rPr>
              <a:t>Rohi</a:t>
            </a:r>
            <a:endParaRPr lang="en-US" sz="5400" u="sng" dirty="0">
              <a:solidFill>
                <a:schemeClr val="bg1"/>
              </a:solidFill>
            </a:endParaRPr>
          </a:p>
        </p:txBody>
      </p:sp>
      <p:sp>
        <p:nvSpPr>
          <p:cNvPr id="20" name="Rectangle 19">
            <a:extLst>
              <a:ext uri="{FF2B5EF4-FFF2-40B4-BE49-F238E27FC236}">
                <a16:creationId xmlns:a16="http://schemas.microsoft.com/office/drawing/2014/main" id="{AA00467E-A507-4BEF-AAB5-2B35F13FAD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34BCCBFD-2A87-46DC-A665-6039BF72DB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23" name="Straight Connector 22">
              <a:extLst>
                <a:ext uri="{FF2B5EF4-FFF2-40B4-BE49-F238E27FC236}">
                  <a16:creationId xmlns:a16="http://schemas.microsoft.com/office/drawing/2014/main" id="{91707DB8-2262-4E11-B8E7-A0042E4394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DCA04D0-796D-4920-BED4-6278708685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78B0366-955C-44C5-B011-378E1994D1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38F216F-4DA3-4165-A786-E7F2710B84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05E35C12-B6B4-4F57-950C-6EB3CD8F48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2B14810E-84F3-4F8A-AF58-F452B98151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1" name="Straight Connector 30">
              <a:extLst>
                <a:ext uri="{FF2B5EF4-FFF2-40B4-BE49-F238E27FC236}">
                  <a16:creationId xmlns:a16="http://schemas.microsoft.com/office/drawing/2014/main" id="{3687E051-F20C-4A55-AEDD-ED9B2D996A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F834F70-7A0E-4202-8ECC-5EE81C93C0C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2993E0E-3E7B-48D8-A799-39FECD3E15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B12773A-5C03-4DD5-B9B4-24F4A42994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 name="Content Placeholder 2">
            <a:extLst>
              <a:ext uri="{FF2B5EF4-FFF2-40B4-BE49-F238E27FC236}">
                <a16:creationId xmlns:a16="http://schemas.microsoft.com/office/drawing/2014/main" id="{D25392A4-0AC1-394B-9088-B02F044F9E3A}"/>
              </a:ext>
            </a:extLst>
          </p:cNvPr>
          <p:cNvSpPr>
            <a:spLocks noGrp="1"/>
          </p:cNvSpPr>
          <p:nvPr>
            <p:ph idx="1"/>
          </p:nvPr>
        </p:nvSpPr>
        <p:spPr>
          <a:xfrm>
            <a:off x="2436875" y="2750647"/>
            <a:ext cx="7315200" cy="3507245"/>
          </a:xfrm>
          <a:noFill/>
        </p:spPr>
        <p:txBody>
          <a:bodyPr anchor="t">
            <a:normAutofit/>
          </a:bodyPr>
          <a:lstStyle/>
          <a:p>
            <a:r>
              <a:rPr lang="en-US" sz="2400" dirty="0">
                <a:solidFill>
                  <a:schemeClr val="bg1"/>
                </a:solidFill>
              </a:rPr>
              <a:t>The Lord is my Shepherd.</a:t>
            </a:r>
          </a:p>
          <a:p>
            <a:r>
              <a:rPr lang="en-US" sz="2400" dirty="0">
                <a:solidFill>
                  <a:schemeClr val="bg1"/>
                </a:solidFill>
              </a:rPr>
              <a:t>God showed His people the need to follow Him. “I will feed and lead my flock to pasture.” David’s life and his journeys became a prototype of God doing this in the lives of those who had covenant with Him.</a:t>
            </a:r>
          </a:p>
          <a:p>
            <a:r>
              <a:rPr lang="en-US" sz="2400" dirty="0">
                <a:solidFill>
                  <a:schemeClr val="bg1"/>
                </a:solidFill>
              </a:rPr>
              <a:t>Psalm 23</a:t>
            </a:r>
          </a:p>
        </p:txBody>
      </p:sp>
    </p:spTree>
    <p:extLst>
      <p:ext uri="{BB962C8B-B14F-4D97-AF65-F5344CB8AC3E}">
        <p14:creationId xmlns:p14="http://schemas.microsoft.com/office/powerpoint/2010/main" val="3593573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DC95FA9-076A-421D-93A3-9C29819EBF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A6C8D94-3813-4D93-A6A7-A97EFFBCF3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794673D-8563-4993-8E86-6D89D6E97E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3" name="Oval 12">
              <a:extLst>
                <a:ext uri="{FF2B5EF4-FFF2-40B4-BE49-F238E27FC236}">
                  <a16:creationId xmlns:a16="http://schemas.microsoft.com/office/drawing/2014/main" id="{C8906114-25F0-4386-BC12-A5CB6A04FC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9434651-094A-4780-979E-29A3042F51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C15BDC44-59B0-48DF-871F-0881BB593B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618FCF5-B341-43DF-A055-DC56EA920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59408E04-9221-499E-B0F3-3AFD9025F7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67B1604-40F1-4335-8A11-6091E0F52A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C62B0F04-1D69-2A4F-A5D6-FF80ACA9BF09}"/>
              </a:ext>
            </a:extLst>
          </p:cNvPr>
          <p:cNvSpPr>
            <a:spLocks noGrp="1"/>
          </p:cNvSpPr>
          <p:nvPr>
            <p:ph type="title"/>
          </p:nvPr>
        </p:nvSpPr>
        <p:spPr>
          <a:xfrm>
            <a:off x="2436875" y="630935"/>
            <a:ext cx="7315200" cy="1621089"/>
          </a:xfrm>
          <a:noFill/>
        </p:spPr>
        <p:txBody>
          <a:bodyPr anchor="b">
            <a:normAutofit/>
          </a:bodyPr>
          <a:lstStyle/>
          <a:p>
            <a:pPr algn="ctr"/>
            <a:r>
              <a:rPr lang="en-US" sz="5400" u="sng" dirty="0">
                <a:solidFill>
                  <a:schemeClr val="bg1"/>
                </a:solidFill>
              </a:rPr>
              <a:t>Shammah</a:t>
            </a:r>
          </a:p>
        </p:txBody>
      </p:sp>
      <p:sp>
        <p:nvSpPr>
          <p:cNvPr id="20" name="Rectangle 19">
            <a:extLst>
              <a:ext uri="{FF2B5EF4-FFF2-40B4-BE49-F238E27FC236}">
                <a16:creationId xmlns:a16="http://schemas.microsoft.com/office/drawing/2014/main" id="{AA00467E-A507-4BEF-AAB5-2B35F13FAD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34BCCBFD-2A87-46DC-A665-6039BF72DB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23" name="Straight Connector 22">
              <a:extLst>
                <a:ext uri="{FF2B5EF4-FFF2-40B4-BE49-F238E27FC236}">
                  <a16:creationId xmlns:a16="http://schemas.microsoft.com/office/drawing/2014/main" id="{91707DB8-2262-4E11-B8E7-A0042E4394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DCA04D0-796D-4920-BED4-6278708685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78B0366-955C-44C5-B011-378E1994D1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38F216F-4DA3-4165-A786-E7F2710B84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05E35C12-B6B4-4F57-950C-6EB3CD8F48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2B14810E-84F3-4F8A-AF58-F452B98151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1" name="Straight Connector 30">
              <a:extLst>
                <a:ext uri="{FF2B5EF4-FFF2-40B4-BE49-F238E27FC236}">
                  <a16:creationId xmlns:a16="http://schemas.microsoft.com/office/drawing/2014/main" id="{3687E051-F20C-4A55-AEDD-ED9B2D996A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F834F70-7A0E-4202-8ECC-5EE81C93C0C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2993E0E-3E7B-48D8-A799-39FECD3E15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B12773A-5C03-4DD5-B9B4-24F4A42994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 name="Content Placeholder 2">
            <a:extLst>
              <a:ext uri="{FF2B5EF4-FFF2-40B4-BE49-F238E27FC236}">
                <a16:creationId xmlns:a16="http://schemas.microsoft.com/office/drawing/2014/main" id="{45D2714B-D531-9C47-97A2-C181D44DC6CF}"/>
              </a:ext>
            </a:extLst>
          </p:cNvPr>
          <p:cNvSpPr>
            <a:spLocks noGrp="1"/>
          </p:cNvSpPr>
          <p:nvPr>
            <p:ph idx="1"/>
          </p:nvPr>
        </p:nvSpPr>
        <p:spPr>
          <a:xfrm>
            <a:off x="2436875" y="2483150"/>
            <a:ext cx="7315200" cy="3774742"/>
          </a:xfrm>
          <a:noFill/>
        </p:spPr>
        <p:txBody>
          <a:bodyPr anchor="t">
            <a:normAutofit/>
          </a:bodyPr>
          <a:lstStyle/>
          <a:p>
            <a:r>
              <a:rPr lang="en-US" sz="2400" dirty="0">
                <a:solidFill>
                  <a:schemeClr val="bg1"/>
                </a:solidFill>
              </a:rPr>
              <a:t>Jehovah is there.</a:t>
            </a:r>
          </a:p>
          <a:p>
            <a:r>
              <a:rPr lang="en-US" sz="2400" dirty="0">
                <a:solidFill>
                  <a:schemeClr val="bg1"/>
                </a:solidFill>
              </a:rPr>
              <a:t>“At your lowest ebb, I will be there.” Even as the Israelites were in exile, God revealed that they would be restored.</a:t>
            </a:r>
          </a:p>
          <a:p>
            <a:r>
              <a:rPr lang="en-US" sz="2400" dirty="0">
                <a:solidFill>
                  <a:schemeClr val="bg1"/>
                </a:solidFill>
              </a:rPr>
              <a:t>Ezekiel 48:35</a:t>
            </a:r>
          </a:p>
        </p:txBody>
      </p:sp>
    </p:spTree>
    <p:extLst>
      <p:ext uri="{BB962C8B-B14F-4D97-AF65-F5344CB8AC3E}">
        <p14:creationId xmlns:p14="http://schemas.microsoft.com/office/powerpoint/2010/main" val="29541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6CDC01-3369-1A4A-8F8A-81C0AC2E069E}"/>
              </a:ext>
            </a:extLst>
          </p:cNvPr>
          <p:cNvSpPr>
            <a:spLocks noGrp="1"/>
          </p:cNvSpPr>
          <p:nvPr>
            <p:ph type="title"/>
          </p:nvPr>
        </p:nvSpPr>
        <p:spPr>
          <a:xfrm>
            <a:off x="838200" y="631825"/>
            <a:ext cx="10515600" cy="1325563"/>
          </a:xfrm>
        </p:spPr>
        <p:txBody>
          <a:bodyPr>
            <a:normAutofit/>
          </a:bodyPr>
          <a:lstStyle/>
          <a:p>
            <a:r>
              <a:rPr lang="en-US" dirty="0">
                <a:solidFill>
                  <a:schemeClr val="bg1"/>
                </a:solidFill>
              </a:rPr>
              <a:t>Know God – Know Who He Says He Is</a:t>
            </a:r>
            <a:br>
              <a:rPr lang="en-US" dirty="0">
                <a:solidFill>
                  <a:schemeClr val="bg1"/>
                </a:solidFill>
              </a:rPr>
            </a:br>
            <a:endParaRPr lang="en-US" dirty="0">
              <a:solidFill>
                <a:schemeClr val="bg1"/>
              </a:solidFill>
            </a:endParaRP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BB50DD3-4137-D44B-962A-E991712C560C}"/>
              </a:ext>
            </a:extLst>
          </p:cNvPr>
          <p:cNvSpPr>
            <a:spLocks noGrp="1"/>
          </p:cNvSpPr>
          <p:nvPr>
            <p:ph idx="1"/>
          </p:nvPr>
        </p:nvSpPr>
        <p:spPr>
          <a:xfrm>
            <a:off x="838200" y="2269173"/>
            <a:ext cx="10515600" cy="3659988"/>
          </a:xfrm>
        </p:spPr>
        <p:txBody>
          <a:bodyPr>
            <a:normAutofit/>
          </a:bodyPr>
          <a:lstStyle/>
          <a:p>
            <a:pPr marL="0" indent="0">
              <a:buNone/>
            </a:pPr>
            <a:r>
              <a:rPr lang="en-US" sz="2400" dirty="0">
                <a:solidFill>
                  <a:schemeClr val="bg1"/>
                </a:solidFill>
              </a:rPr>
              <a:t>There is a place and time, a moment of change, where God Himself comes down and shows each one of us that whatever we need and whenever we need, </a:t>
            </a:r>
            <a:r>
              <a:rPr lang="en-US" sz="2400" i="1" dirty="0">
                <a:solidFill>
                  <a:schemeClr val="bg1"/>
                </a:solidFill>
              </a:rPr>
              <a:t>in Him we are fulfilled </a:t>
            </a:r>
            <a:r>
              <a:rPr lang="en-US" sz="2400" dirty="0">
                <a:solidFill>
                  <a:schemeClr val="bg1"/>
                </a:solidFill>
              </a:rPr>
              <a:t>– HE IS ALL.</a:t>
            </a:r>
          </a:p>
          <a:p>
            <a:pPr marL="0" indent="0">
              <a:buNone/>
            </a:pPr>
            <a:r>
              <a:rPr lang="en-US" sz="2400" dirty="0">
                <a:solidFill>
                  <a:schemeClr val="bg1"/>
                </a:solidFill>
              </a:rPr>
              <a:t>Once we learn God’s method of “adding to,” we can begin to “add to” our identity and our level of abundance.</a:t>
            </a:r>
          </a:p>
          <a:p>
            <a:pPr marL="0" indent="0">
              <a:buNone/>
            </a:pPr>
            <a:endParaRPr lang="en-US" sz="2400" dirty="0">
              <a:solidFill>
                <a:schemeClr val="bg1"/>
              </a:solidFill>
            </a:endParaRPr>
          </a:p>
          <a:p>
            <a:pPr marL="0" indent="0">
              <a:buNone/>
            </a:pPr>
            <a:r>
              <a:rPr lang="en-US" sz="2400" b="1" dirty="0">
                <a:solidFill>
                  <a:schemeClr val="bg1"/>
                </a:solidFill>
              </a:rPr>
              <a:t>Proverbs 3</a:t>
            </a:r>
          </a:p>
        </p:txBody>
      </p:sp>
    </p:spTree>
    <p:extLst>
      <p:ext uri="{BB962C8B-B14F-4D97-AF65-F5344CB8AC3E}">
        <p14:creationId xmlns:p14="http://schemas.microsoft.com/office/powerpoint/2010/main" val="3154334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3E8B53-6D4A-E045-9769-897630FBAD59}"/>
              </a:ext>
            </a:extLst>
          </p:cNvPr>
          <p:cNvSpPr>
            <a:spLocks noGrp="1"/>
          </p:cNvSpPr>
          <p:nvPr>
            <p:ph type="title"/>
          </p:nvPr>
        </p:nvSpPr>
        <p:spPr>
          <a:xfrm>
            <a:off x="838200" y="631825"/>
            <a:ext cx="10515600" cy="1325563"/>
          </a:xfrm>
        </p:spPr>
        <p:txBody>
          <a:bodyPr>
            <a:normAutofit/>
          </a:bodyPr>
          <a:lstStyle/>
          <a:p>
            <a:r>
              <a:rPr lang="en-US">
                <a:solidFill>
                  <a:schemeClr val="bg1"/>
                </a:solidFill>
              </a:rPr>
              <a:t>Aligning Our Expectations</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87A07C0-D535-AE40-B398-6BCA88AFEB0D}"/>
              </a:ext>
            </a:extLst>
          </p:cNvPr>
          <p:cNvSpPr>
            <a:spLocks noGrp="1"/>
          </p:cNvSpPr>
          <p:nvPr>
            <p:ph idx="1"/>
          </p:nvPr>
        </p:nvSpPr>
        <p:spPr>
          <a:xfrm>
            <a:off x="838200" y="2269173"/>
            <a:ext cx="10515600" cy="3659988"/>
          </a:xfrm>
        </p:spPr>
        <p:txBody>
          <a:bodyPr>
            <a:normAutofit/>
          </a:bodyPr>
          <a:lstStyle/>
          <a:p>
            <a:pPr marL="0" indent="0">
              <a:buNone/>
            </a:pPr>
            <a:r>
              <a:rPr lang="en-US" sz="2400" dirty="0">
                <a:solidFill>
                  <a:schemeClr val="bg1"/>
                </a:solidFill>
              </a:rPr>
              <a:t>As human beings, we are at odds constantly with our fleshly desires, our godly desires, and our limited understanding of destiny and time. We live in a world that blares the messages of </a:t>
            </a:r>
            <a:r>
              <a:rPr lang="en-US" sz="2400" i="1" dirty="0">
                <a:solidFill>
                  <a:schemeClr val="bg1"/>
                </a:solidFill>
              </a:rPr>
              <a:t>following whims, doing what you feel, and creating your destiny</a:t>
            </a:r>
            <a:r>
              <a:rPr lang="en-US" sz="2400" dirty="0">
                <a:solidFill>
                  <a:schemeClr val="bg1"/>
                </a:solidFill>
              </a:rPr>
              <a:t>, without ever mentioning the Father’s plan. It is very easy to get out of God’s timing in our quest to get what we hope for and to miss destiny moments along the way.</a:t>
            </a:r>
          </a:p>
          <a:p>
            <a:pPr marL="0" indent="0">
              <a:buNone/>
            </a:pPr>
            <a:endParaRPr lang="en-US" sz="2400" b="1" dirty="0">
              <a:solidFill>
                <a:schemeClr val="bg1"/>
              </a:solidFill>
            </a:endParaRPr>
          </a:p>
          <a:p>
            <a:pPr marL="0" indent="0">
              <a:buNone/>
            </a:pPr>
            <a:r>
              <a:rPr lang="en-US" sz="2400" b="1" dirty="0">
                <a:solidFill>
                  <a:schemeClr val="bg1"/>
                </a:solidFill>
              </a:rPr>
              <a:t>Jeremiah 29:11</a:t>
            </a:r>
          </a:p>
        </p:txBody>
      </p:sp>
    </p:spTree>
    <p:extLst>
      <p:ext uri="{BB962C8B-B14F-4D97-AF65-F5344CB8AC3E}">
        <p14:creationId xmlns:p14="http://schemas.microsoft.com/office/powerpoint/2010/main" val="743046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3B76E5-3366-AA40-ADF4-8BBDA83C93D4}"/>
              </a:ext>
            </a:extLst>
          </p:cNvPr>
          <p:cNvSpPr>
            <a:spLocks noGrp="1"/>
          </p:cNvSpPr>
          <p:nvPr>
            <p:ph type="title"/>
          </p:nvPr>
        </p:nvSpPr>
        <p:spPr>
          <a:xfrm>
            <a:off x="838200" y="631825"/>
            <a:ext cx="10515600" cy="1325563"/>
          </a:xfrm>
        </p:spPr>
        <p:txBody>
          <a:bodyPr>
            <a:normAutofit/>
          </a:bodyPr>
          <a:lstStyle/>
          <a:p>
            <a:r>
              <a:rPr lang="en-US" dirty="0">
                <a:solidFill>
                  <a:schemeClr val="bg1"/>
                </a:solidFill>
              </a:rPr>
              <a:t>Learn How to See Your Blessing</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CBC45-CBCF-884E-9BFC-F44066F67700}"/>
              </a:ext>
            </a:extLst>
          </p:cNvPr>
          <p:cNvSpPr>
            <a:spLocks noGrp="1"/>
          </p:cNvSpPr>
          <p:nvPr>
            <p:ph idx="1"/>
          </p:nvPr>
        </p:nvSpPr>
        <p:spPr>
          <a:xfrm>
            <a:off x="838200" y="2269173"/>
            <a:ext cx="10515600" cy="3659988"/>
          </a:xfrm>
        </p:spPr>
        <p:txBody>
          <a:bodyPr>
            <a:normAutofit/>
          </a:bodyPr>
          <a:lstStyle/>
          <a:p>
            <a:r>
              <a:rPr lang="en-US" sz="2400">
                <a:solidFill>
                  <a:schemeClr val="bg1"/>
                </a:solidFill>
              </a:rPr>
              <a:t>Do not limit God by wanting things to happen ‘your way’. Remember, His ways are higher than our ways.</a:t>
            </a:r>
          </a:p>
          <a:p>
            <a:r>
              <a:rPr lang="en-US" sz="2400">
                <a:solidFill>
                  <a:schemeClr val="bg1"/>
                </a:solidFill>
              </a:rPr>
              <a:t>One key to seeing God’s path of blessing is to look beyond where you are so that you can see into the place that the Lord has already prepared for you. When you have vision, you do not go backward; you expect the Lord to perform His word on your behalf. Let the shout of the Lord rise up, and may you shout, “My blessings are on the way!”</a:t>
            </a:r>
          </a:p>
        </p:txBody>
      </p:sp>
    </p:spTree>
    <p:extLst>
      <p:ext uri="{BB962C8B-B14F-4D97-AF65-F5344CB8AC3E}">
        <p14:creationId xmlns:p14="http://schemas.microsoft.com/office/powerpoint/2010/main" val="3363029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27D905A-36F4-4D6B-8413-0B6035378014}"/>
              </a:ext>
            </a:extLst>
          </p:cNvPr>
          <p:cNvPicPr>
            <a:picLocks noChangeAspect="1"/>
          </p:cNvPicPr>
          <p:nvPr/>
        </p:nvPicPr>
        <p:blipFill rotWithShape="1">
          <a:blip r:embed="rId2"/>
          <a:srcRect r="5200"/>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85D0DDC-B057-6B4B-8BE5-C88C1F74DF18}"/>
              </a:ext>
            </a:extLst>
          </p:cNvPr>
          <p:cNvSpPr>
            <a:spLocks noGrp="1"/>
          </p:cNvSpPr>
          <p:nvPr>
            <p:ph type="ctrTitle"/>
          </p:nvPr>
        </p:nvSpPr>
        <p:spPr>
          <a:xfrm>
            <a:off x="477981" y="1122363"/>
            <a:ext cx="4023360" cy="3204134"/>
          </a:xfrm>
        </p:spPr>
        <p:txBody>
          <a:bodyPr anchor="b">
            <a:normAutofit/>
          </a:bodyPr>
          <a:lstStyle/>
          <a:p>
            <a:pPr algn="l"/>
            <a:r>
              <a:rPr lang="en-US" sz="4800"/>
              <a:t>The Domino Effect</a:t>
            </a:r>
          </a:p>
        </p:txBody>
      </p:sp>
      <p:sp>
        <p:nvSpPr>
          <p:cNvPr id="3" name="Subtitle 2">
            <a:extLst>
              <a:ext uri="{FF2B5EF4-FFF2-40B4-BE49-F238E27FC236}">
                <a16:creationId xmlns:a16="http://schemas.microsoft.com/office/drawing/2014/main" id="{E7155FE9-9BF8-B549-9649-6F43F4D17CC4}"/>
              </a:ext>
            </a:extLst>
          </p:cNvPr>
          <p:cNvSpPr>
            <a:spLocks noGrp="1"/>
          </p:cNvSpPr>
          <p:nvPr>
            <p:ph type="subTitle" idx="1"/>
          </p:nvPr>
        </p:nvSpPr>
        <p:spPr>
          <a:xfrm>
            <a:off x="477980" y="4872922"/>
            <a:ext cx="4023359" cy="1208141"/>
          </a:xfrm>
        </p:spPr>
        <p:txBody>
          <a:bodyPr>
            <a:normAutofit/>
          </a:bodyPr>
          <a:lstStyle/>
          <a:p>
            <a:pPr algn="l"/>
            <a:r>
              <a:rPr lang="en-US" sz="2000"/>
              <a:t>JOY IS THE KEY</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9748317"/>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8C283A-43DC-4745-B8E9-9F2F5D25AE46}"/>
              </a:ext>
            </a:extLst>
          </p:cNvPr>
          <p:cNvSpPr>
            <a:spLocks noGrp="1"/>
          </p:cNvSpPr>
          <p:nvPr>
            <p:ph type="title"/>
          </p:nvPr>
        </p:nvSpPr>
        <p:spPr>
          <a:xfrm>
            <a:off x="838200" y="631825"/>
            <a:ext cx="10515600" cy="1325563"/>
          </a:xfrm>
        </p:spPr>
        <p:txBody>
          <a:bodyPr>
            <a:normAutofit/>
          </a:bodyPr>
          <a:lstStyle/>
          <a:p>
            <a:r>
              <a:rPr lang="en-US" dirty="0">
                <a:solidFill>
                  <a:schemeClr val="bg1"/>
                </a:solidFill>
              </a:rPr>
              <a:t>See Your Future and Go Beyond</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DBE2E98-60B5-ED4C-9B7F-84096406A2DE}"/>
              </a:ext>
            </a:extLst>
          </p:cNvPr>
          <p:cNvSpPr>
            <a:spLocks noGrp="1"/>
          </p:cNvSpPr>
          <p:nvPr>
            <p:ph idx="1"/>
          </p:nvPr>
        </p:nvSpPr>
        <p:spPr>
          <a:xfrm>
            <a:off x="838200" y="2269173"/>
            <a:ext cx="10515600" cy="3659988"/>
          </a:xfrm>
        </p:spPr>
        <p:txBody>
          <a:bodyPr>
            <a:normAutofit/>
          </a:bodyPr>
          <a:lstStyle/>
          <a:p>
            <a:r>
              <a:rPr lang="en-US" sz="2400" dirty="0">
                <a:solidFill>
                  <a:schemeClr val="bg1"/>
                </a:solidFill>
              </a:rPr>
              <a:t>Hebrews 3:7-8, 13-15, AMP</a:t>
            </a:r>
          </a:p>
          <a:p>
            <a:r>
              <a:rPr lang="en-US" sz="2400" dirty="0">
                <a:solidFill>
                  <a:schemeClr val="bg1"/>
                </a:solidFill>
              </a:rPr>
              <a:t>Hebrews 4:6-7 AMP</a:t>
            </a:r>
          </a:p>
          <a:p>
            <a:r>
              <a:rPr lang="en-US" sz="2400" dirty="0">
                <a:solidFill>
                  <a:schemeClr val="bg1"/>
                </a:solidFill>
              </a:rPr>
              <a:t>(pages 46-47)</a:t>
            </a:r>
          </a:p>
        </p:txBody>
      </p:sp>
    </p:spTree>
    <p:extLst>
      <p:ext uri="{BB962C8B-B14F-4D97-AF65-F5344CB8AC3E}">
        <p14:creationId xmlns:p14="http://schemas.microsoft.com/office/powerpoint/2010/main" val="923020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583878-DA13-AA42-BD01-AB531D406140}"/>
              </a:ext>
            </a:extLst>
          </p:cNvPr>
          <p:cNvSpPr>
            <a:spLocks noGrp="1"/>
          </p:cNvSpPr>
          <p:nvPr>
            <p:ph type="title"/>
          </p:nvPr>
        </p:nvSpPr>
        <p:spPr>
          <a:xfrm>
            <a:off x="838200" y="1129284"/>
            <a:ext cx="4114800" cy="4599432"/>
          </a:xfrm>
        </p:spPr>
        <p:txBody>
          <a:bodyPr anchor="ctr">
            <a:normAutofit/>
          </a:bodyPr>
          <a:lstStyle/>
          <a:p>
            <a:pPr algn="ctr"/>
            <a:r>
              <a:rPr lang="en-US" sz="5400" b="1" dirty="0">
                <a:solidFill>
                  <a:schemeClr val="bg1"/>
                </a:solidFill>
              </a:rPr>
              <a:t>Time:</a:t>
            </a:r>
          </a:p>
        </p:txBody>
      </p:sp>
      <p:sp>
        <p:nvSpPr>
          <p:cNvPr id="3" name="Content Placeholder 2">
            <a:extLst>
              <a:ext uri="{FF2B5EF4-FFF2-40B4-BE49-F238E27FC236}">
                <a16:creationId xmlns:a16="http://schemas.microsoft.com/office/drawing/2014/main" id="{3A294533-760E-F64F-B738-7FBBFEEA3C8C}"/>
              </a:ext>
            </a:extLst>
          </p:cNvPr>
          <p:cNvSpPr>
            <a:spLocks noGrp="1"/>
          </p:cNvSpPr>
          <p:nvPr>
            <p:ph idx="1"/>
          </p:nvPr>
        </p:nvSpPr>
        <p:spPr>
          <a:xfrm>
            <a:off x="5936104" y="1131482"/>
            <a:ext cx="5417695" cy="4595037"/>
          </a:xfrm>
        </p:spPr>
        <p:txBody>
          <a:bodyPr anchor="ctr">
            <a:normAutofit/>
          </a:bodyPr>
          <a:lstStyle/>
          <a:p>
            <a:pPr marL="0" indent="0">
              <a:buNone/>
            </a:pPr>
            <a:r>
              <a:rPr lang="en-US" sz="2400" dirty="0">
                <a:solidFill>
                  <a:schemeClr val="bg1"/>
                </a:solidFill>
              </a:rPr>
              <a:t>You must break into God’s cycles of blessings, see new doorways, and go beyond your present. Open your heart and your mind to the reality of God’s presence in every cycle of your life, and prepare to shift into new calls and new victories.</a:t>
            </a:r>
          </a:p>
        </p:txBody>
      </p:sp>
    </p:spTree>
    <p:extLst>
      <p:ext uri="{BB962C8B-B14F-4D97-AF65-F5344CB8AC3E}">
        <p14:creationId xmlns:p14="http://schemas.microsoft.com/office/powerpoint/2010/main" val="4053803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946417-1698-EB43-BA39-F3E5E1674E9F}"/>
              </a:ext>
            </a:extLst>
          </p:cNvPr>
          <p:cNvSpPr>
            <a:spLocks noGrp="1"/>
          </p:cNvSpPr>
          <p:nvPr>
            <p:ph type="title"/>
          </p:nvPr>
        </p:nvSpPr>
        <p:spPr>
          <a:xfrm>
            <a:off x="838200" y="1129284"/>
            <a:ext cx="4114800" cy="4599432"/>
          </a:xfrm>
        </p:spPr>
        <p:txBody>
          <a:bodyPr anchor="ctr">
            <a:normAutofit/>
          </a:bodyPr>
          <a:lstStyle/>
          <a:p>
            <a:r>
              <a:rPr lang="en-US" sz="4800">
                <a:solidFill>
                  <a:schemeClr val="bg1"/>
                </a:solidFill>
              </a:rPr>
              <a:t>Satan’s Plan Is to Divert Us from God’s Path</a:t>
            </a:r>
          </a:p>
        </p:txBody>
      </p:sp>
      <p:sp>
        <p:nvSpPr>
          <p:cNvPr id="3" name="Content Placeholder 2">
            <a:extLst>
              <a:ext uri="{FF2B5EF4-FFF2-40B4-BE49-F238E27FC236}">
                <a16:creationId xmlns:a16="http://schemas.microsoft.com/office/drawing/2014/main" id="{34BBA610-84B8-C249-90C6-AD9E16AD39DE}"/>
              </a:ext>
            </a:extLst>
          </p:cNvPr>
          <p:cNvSpPr>
            <a:spLocks noGrp="1"/>
          </p:cNvSpPr>
          <p:nvPr>
            <p:ph idx="1"/>
          </p:nvPr>
        </p:nvSpPr>
        <p:spPr>
          <a:xfrm>
            <a:off x="5936104" y="1131482"/>
            <a:ext cx="5417695" cy="4595037"/>
          </a:xfrm>
        </p:spPr>
        <p:txBody>
          <a:bodyPr anchor="ctr">
            <a:normAutofit/>
          </a:bodyPr>
          <a:lstStyle/>
          <a:p>
            <a:pPr marL="514350" indent="-514350">
              <a:buFont typeface="+mj-lt"/>
              <a:buAutoNum type="arabicPeriod"/>
            </a:pPr>
            <a:r>
              <a:rPr lang="en-US" sz="2000" dirty="0">
                <a:solidFill>
                  <a:schemeClr val="bg1"/>
                </a:solidFill>
              </a:rPr>
              <a:t>Cares of this world.</a:t>
            </a:r>
          </a:p>
          <a:p>
            <a:pPr marL="514350" indent="-514350">
              <a:buFont typeface="+mj-lt"/>
              <a:buAutoNum type="arabicPeriod"/>
            </a:pPr>
            <a:r>
              <a:rPr lang="en-US" sz="2000" dirty="0">
                <a:solidFill>
                  <a:schemeClr val="bg1"/>
                </a:solidFill>
              </a:rPr>
              <a:t>Anxiety.</a:t>
            </a:r>
          </a:p>
          <a:p>
            <a:pPr marL="514350" indent="-514350">
              <a:buFont typeface="+mj-lt"/>
              <a:buAutoNum type="arabicPeriod"/>
            </a:pPr>
            <a:r>
              <a:rPr lang="en-US" sz="2000" dirty="0">
                <a:solidFill>
                  <a:schemeClr val="bg1"/>
                </a:solidFill>
              </a:rPr>
              <a:t>Weights on our spirits.</a:t>
            </a:r>
          </a:p>
          <a:p>
            <a:pPr marL="514350" indent="-514350">
              <a:buFont typeface="+mj-lt"/>
              <a:buAutoNum type="arabicPeriod"/>
            </a:pPr>
            <a:r>
              <a:rPr lang="en-US" sz="2000" dirty="0">
                <a:solidFill>
                  <a:schemeClr val="bg1"/>
                </a:solidFill>
              </a:rPr>
              <a:t>Unforgiveness.</a:t>
            </a:r>
          </a:p>
          <a:p>
            <a:pPr marL="514350" indent="-514350">
              <a:buFont typeface="+mj-lt"/>
              <a:buAutoNum type="arabicPeriod"/>
            </a:pPr>
            <a:r>
              <a:rPr lang="en-US" sz="2000" dirty="0">
                <a:solidFill>
                  <a:schemeClr val="bg1"/>
                </a:solidFill>
              </a:rPr>
              <a:t>Poisoned spirits.</a:t>
            </a:r>
          </a:p>
          <a:p>
            <a:pPr marL="514350" indent="-514350">
              <a:buFont typeface="+mj-lt"/>
              <a:buAutoNum type="arabicPeriod"/>
            </a:pPr>
            <a:r>
              <a:rPr lang="en-US" sz="2000" dirty="0">
                <a:solidFill>
                  <a:schemeClr val="bg1"/>
                </a:solidFill>
              </a:rPr>
              <a:t>Grief.</a:t>
            </a:r>
          </a:p>
          <a:p>
            <a:pPr marL="514350" indent="-514350">
              <a:buFont typeface="+mj-lt"/>
              <a:buAutoNum type="arabicPeriod"/>
            </a:pPr>
            <a:r>
              <a:rPr lang="en-US" sz="2000" dirty="0">
                <a:solidFill>
                  <a:schemeClr val="bg1"/>
                </a:solidFill>
              </a:rPr>
              <a:t>Unstable emotions.</a:t>
            </a:r>
          </a:p>
          <a:p>
            <a:pPr marL="514350" indent="-514350">
              <a:buFont typeface="+mj-lt"/>
              <a:buAutoNum type="arabicPeriod"/>
            </a:pPr>
            <a:r>
              <a:rPr lang="en-US" sz="2000" dirty="0">
                <a:solidFill>
                  <a:schemeClr val="bg1"/>
                </a:solidFill>
              </a:rPr>
              <a:t>Accusations.</a:t>
            </a:r>
          </a:p>
          <a:p>
            <a:pPr marL="514350" indent="-514350">
              <a:buFont typeface="+mj-lt"/>
              <a:buAutoNum type="arabicPeriod"/>
            </a:pPr>
            <a:r>
              <a:rPr lang="en-US" sz="2000" dirty="0">
                <a:solidFill>
                  <a:schemeClr val="bg1"/>
                </a:solidFill>
              </a:rPr>
              <a:t>Condemnation.</a:t>
            </a:r>
          </a:p>
          <a:p>
            <a:pPr marL="514350" indent="-514350">
              <a:buFont typeface="+mj-lt"/>
              <a:buAutoNum type="arabicPeriod"/>
            </a:pPr>
            <a:r>
              <a:rPr lang="en-US" sz="2000" dirty="0">
                <a:solidFill>
                  <a:schemeClr val="bg1"/>
                </a:solidFill>
              </a:rPr>
              <a:t>Sin &amp; iniquitous patterns.</a:t>
            </a:r>
          </a:p>
          <a:p>
            <a:pPr marL="0" indent="0">
              <a:buNone/>
            </a:pPr>
            <a:r>
              <a:rPr lang="en-US" sz="2000" dirty="0">
                <a:solidFill>
                  <a:schemeClr val="bg1"/>
                </a:solidFill>
              </a:rPr>
              <a:t>         (pages 49-50)</a:t>
            </a:r>
          </a:p>
        </p:txBody>
      </p:sp>
    </p:spTree>
    <p:extLst>
      <p:ext uri="{BB962C8B-B14F-4D97-AF65-F5344CB8AC3E}">
        <p14:creationId xmlns:p14="http://schemas.microsoft.com/office/powerpoint/2010/main" val="31120744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A1AF40-A9F2-5645-AFF0-E20A81FD0633}"/>
              </a:ext>
            </a:extLst>
          </p:cNvPr>
          <p:cNvSpPr>
            <a:spLocks noGrp="1"/>
          </p:cNvSpPr>
          <p:nvPr>
            <p:ph type="title"/>
          </p:nvPr>
        </p:nvSpPr>
        <p:spPr>
          <a:xfrm>
            <a:off x="838200" y="631825"/>
            <a:ext cx="10515600" cy="1325563"/>
          </a:xfrm>
        </p:spPr>
        <p:txBody>
          <a:bodyPr>
            <a:normAutofit/>
          </a:bodyPr>
          <a:lstStyle/>
          <a:p>
            <a:r>
              <a:rPr lang="en-US" dirty="0">
                <a:solidFill>
                  <a:schemeClr val="bg1"/>
                </a:solidFill>
              </a:rPr>
              <a:t>Let Go &amp; Prosper</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D054891-0198-6F4C-8B90-35CAF9A7B523}"/>
              </a:ext>
            </a:extLst>
          </p:cNvPr>
          <p:cNvSpPr>
            <a:spLocks noGrp="1"/>
          </p:cNvSpPr>
          <p:nvPr>
            <p:ph idx="1"/>
          </p:nvPr>
        </p:nvSpPr>
        <p:spPr>
          <a:xfrm>
            <a:off x="838200" y="2269173"/>
            <a:ext cx="10515600" cy="3659988"/>
          </a:xfrm>
        </p:spPr>
        <p:txBody>
          <a:bodyPr>
            <a:normAutofit/>
          </a:bodyPr>
          <a:lstStyle/>
          <a:p>
            <a:r>
              <a:rPr lang="en-US" sz="2200">
                <a:solidFill>
                  <a:schemeClr val="bg1"/>
                </a:solidFill>
              </a:rPr>
              <a:t>The greatest war we face is over increase.</a:t>
            </a:r>
          </a:p>
          <a:p>
            <a:r>
              <a:rPr lang="en-US" sz="2200">
                <a:solidFill>
                  <a:schemeClr val="bg1"/>
                </a:solidFill>
              </a:rPr>
              <a:t>We were meant to increase, not just to maintain.</a:t>
            </a:r>
          </a:p>
          <a:p>
            <a:r>
              <a:rPr lang="en-US" sz="2200">
                <a:solidFill>
                  <a:schemeClr val="bg1"/>
                </a:solidFill>
              </a:rPr>
              <a:t>We are being transitioned and repositioned in this new season. Now is the time for us to break past destructive ways of working and old, cyclical poverty mentalities. We must move out of our up-and-down ways, which are creating emotional instability. </a:t>
            </a:r>
          </a:p>
          <a:p>
            <a:r>
              <a:rPr lang="en-US" sz="2200">
                <a:solidFill>
                  <a:schemeClr val="bg1"/>
                </a:solidFill>
              </a:rPr>
              <a:t>We must break the power of the rule by the flesh, we must get to know the Holy Spirit, and we must yield to God’s ways. </a:t>
            </a:r>
          </a:p>
          <a:p>
            <a:r>
              <a:rPr lang="en-US" sz="2200">
                <a:solidFill>
                  <a:schemeClr val="bg1"/>
                </a:solidFill>
              </a:rPr>
              <a:t>We must embrace the war of the season ahead and leave the old wars of last season. </a:t>
            </a:r>
          </a:p>
        </p:txBody>
      </p:sp>
    </p:spTree>
    <p:extLst>
      <p:ext uri="{BB962C8B-B14F-4D97-AF65-F5344CB8AC3E}">
        <p14:creationId xmlns:p14="http://schemas.microsoft.com/office/powerpoint/2010/main" val="1745113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D4461D-1FA1-C545-BFEE-DF78A468178A}"/>
              </a:ext>
            </a:extLst>
          </p:cNvPr>
          <p:cNvSpPr>
            <a:spLocks noGrp="1"/>
          </p:cNvSpPr>
          <p:nvPr>
            <p:ph type="title"/>
          </p:nvPr>
        </p:nvSpPr>
        <p:spPr>
          <a:xfrm>
            <a:off x="838200" y="631825"/>
            <a:ext cx="10515600" cy="1325563"/>
          </a:xfrm>
        </p:spPr>
        <p:txBody>
          <a:bodyPr>
            <a:normAutofit/>
          </a:bodyPr>
          <a:lstStyle/>
          <a:p>
            <a:r>
              <a:rPr lang="en-US" dirty="0">
                <a:solidFill>
                  <a:schemeClr val="bg1"/>
                </a:solidFill>
              </a:rPr>
              <a:t>We are Called to Prosper!</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2E07F87-C26A-CB45-8905-7E2B73BDBFAF}"/>
              </a:ext>
            </a:extLst>
          </p:cNvPr>
          <p:cNvSpPr>
            <a:spLocks noGrp="1"/>
          </p:cNvSpPr>
          <p:nvPr>
            <p:ph idx="1"/>
          </p:nvPr>
        </p:nvSpPr>
        <p:spPr>
          <a:xfrm>
            <a:off x="838200" y="2269173"/>
            <a:ext cx="10515600" cy="3659988"/>
          </a:xfrm>
        </p:spPr>
        <p:txBody>
          <a:bodyPr>
            <a:normAutofit/>
          </a:bodyPr>
          <a:lstStyle/>
          <a:p>
            <a:pPr marL="0" indent="0">
              <a:buNone/>
            </a:pPr>
            <a:r>
              <a:rPr lang="en-US" sz="2400" dirty="0">
                <a:solidFill>
                  <a:schemeClr val="bg1"/>
                </a:solidFill>
              </a:rPr>
              <a:t>We are called to prosper! Not just with material blessings, but also in our call and every other aspect of our lives. </a:t>
            </a:r>
          </a:p>
          <a:p>
            <a:pPr marL="0" indent="0">
              <a:buNone/>
            </a:pPr>
            <a:endParaRPr lang="en-US" sz="2400" dirty="0">
              <a:solidFill>
                <a:schemeClr val="bg1"/>
              </a:solidFill>
            </a:endParaRPr>
          </a:p>
          <a:p>
            <a:pPr marL="0" indent="0" algn="ctr">
              <a:buNone/>
            </a:pPr>
            <a:r>
              <a:rPr lang="en-US" sz="2400" dirty="0">
                <a:solidFill>
                  <a:schemeClr val="bg1"/>
                </a:solidFill>
              </a:rPr>
              <a:t>“Beloved, I pray you to prosper concerning all things and to be in good health, as your soul also prospers.”</a:t>
            </a:r>
          </a:p>
          <a:p>
            <a:pPr marL="0" indent="0" algn="ctr">
              <a:buNone/>
            </a:pPr>
            <a:r>
              <a:rPr lang="en-US" sz="2400" dirty="0">
                <a:solidFill>
                  <a:schemeClr val="bg1"/>
                </a:solidFill>
              </a:rPr>
              <a:t>3 John 1:2 (BSB)</a:t>
            </a:r>
          </a:p>
        </p:txBody>
      </p:sp>
    </p:spTree>
    <p:extLst>
      <p:ext uri="{BB962C8B-B14F-4D97-AF65-F5344CB8AC3E}">
        <p14:creationId xmlns:p14="http://schemas.microsoft.com/office/powerpoint/2010/main" val="4099171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164D969-46F1-44FC-B488-3FA68C677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707"/>
            <a:ext cx="12188952" cy="665629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F3003D4E-E9FF-4669-90E7-7CED081587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7101"/>
          <a:stretch/>
        </p:blipFill>
        <p:spPr>
          <a:xfrm flipV="1">
            <a:off x="2" y="1"/>
            <a:ext cx="12191999" cy="1878950"/>
          </a:xfrm>
          <a:custGeom>
            <a:avLst/>
            <a:gdLst>
              <a:gd name="connsiteX0" fmla="*/ 0 w 12191999"/>
              <a:gd name="connsiteY0" fmla="*/ 1878950 h 1878950"/>
              <a:gd name="connsiteX1" fmla="*/ 12191999 w 12191999"/>
              <a:gd name="connsiteY1" fmla="*/ 1878950 h 1878950"/>
              <a:gd name="connsiteX2" fmla="*/ 12191999 w 12191999"/>
              <a:gd name="connsiteY2" fmla="*/ 0 h 1878950"/>
              <a:gd name="connsiteX3" fmla="*/ 0 w 12191999"/>
              <a:gd name="connsiteY3" fmla="*/ 0 h 1878950"/>
            </a:gdLst>
            <a:ahLst/>
            <a:cxnLst>
              <a:cxn ang="0">
                <a:pos x="connsiteX0" y="connsiteY0"/>
              </a:cxn>
              <a:cxn ang="0">
                <a:pos x="connsiteX1" y="connsiteY1"/>
              </a:cxn>
              <a:cxn ang="0">
                <a:pos x="connsiteX2" y="connsiteY2"/>
              </a:cxn>
              <a:cxn ang="0">
                <a:pos x="connsiteX3" y="connsiteY3"/>
              </a:cxn>
            </a:cxnLst>
            <a:rect l="l" t="t" r="r" b="b"/>
            <a:pathLst>
              <a:path w="12191999" h="1878950">
                <a:moveTo>
                  <a:pt x="0" y="1878950"/>
                </a:moveTo>
                <a:lnTo>
                  <a:pt x="12191999" y="1878950"/>
                </a:lnTo>
                <a:lnTo>
                  <a:pt x="12191999" y="0"/>
                </a:lnTo>
                <a:lnTo>
                  <a:pt x="0" y="0"/>
                </a:lnTo>
                <a:close/>
              </a:path>
            </a:pathLst>
          </a:custGeom>
        </p:spPr>
      </p:pic>
      <p:pic>
        <p:nvPicPr>
          <p:cNvPr id="19" name="Picture 18">
            <a:extLst>
              <a:ext uri="{FF2B5EF4-FFF2-40B4-BE49-F238E27FC236}">
                <a16:creationId xmlns:a16="http://schemas.microsoft.com/office/drawing/2014/main" id="{A7D98261-3895-4FB5-B9CE-26FAF635730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914024"/>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2" name="Title 1">
            <a:extLst>
              <a:ext uri="{FF2B5EF4-FFF2-40B4-BE49-F238E27FC236}">
                <a16:creationId xmlns:a16="http://schemas.microsoft.com/office/drawing/2014/main" id="{D101AA13-6D77-354D-9DE2-E343B5D20145}"/>
              </a:ext>
            </a:extLst>
          </p:cNvPr>
          <p:cNvSpPr>
            <a:spLocks noGrp="1"/>
          </p:cNvSpPr>
          <p:nvPr>
            <p:ph type="title"/>
          </p:nvPr>
        </p:nvSpPr>
        <p:spPr>
          <a:xfrm>
            <a:off x="805661" y="1401859"/>
            <a:ext cx="3510845" cy="4054282"/>
          </a:xfrm>
        </p:spPr>
        <p:txBody>
          <a:bodyPr>
            <a:normAutofit/>
          </a:bodyPr>
          <a:lstStyle/>
          <a:p>
            <a:r>
              <a:rPr lang="en-US" sz="4000">
                <a:solidFill>
                  <a:srgbClr val="FFFFFF"/>
                </a:solidFill>
              </a:rPr>
              <a:t>The War for Prosperity</a:t>
            </a:r>
          </a:p>
        </p:txBody>
      </p:sp>
      <p:sp>
        <p:nvSpPr>
          <p:cNvPr id="3" name="Content Placeholder 2">
            <a:extLst>
              <a:ext uri="{FF2B5EF4-FFF2-40B4-BE49-F238E27FC236}">
                <a16:creationId xmlns:a16="http://schemas.microsoft.com/office/drawing/2014/main" id="{BE77B524-4FF6-FD48-8DD5-7DFAFFB212FE}"/>
              </a:ext>
            </a:extLst>
          </p:cNvPr>
          <p:cNvSpPr>
            <a:spLocks noGrp="1"/>
          </p:cNvSpPr>
          <p:nvPr>
            <p:ph idx="1"/>
          </p:nvPr>
        </p:nvSpPr>
        <p:spPr>
          <a:xfrm>
            <a:off x="5257800" y="1553134"/>
            <a:ext cx="6128539" cy="3751732"/>
          </a:xfrm>
        </p:spPr>
        <p:txBody>
          <a:bodyPr anchor="ctr">
            <a:normAutofit/>
          </a:bodyPr>
          <a:lstStyle/>
          <a:p>
            <a:r>
              <a:rPr lang="en-US" sz="2200" dirty="0">
                <a:solidFill>
                  <a:srgbClr val="FFFFFF"/>
                </a:solidFill>
              </a:rPr>
              <a:t>Cross over and prosper!</a:t>
            </a:r>
          </a:p>
          <a:p>
            <a:r>
              <a:rPr lang="en-US" sz="2200" dirty="0">
                <a:solidFill>
                  <a:srgbClr val="FFFFFF"/>
                </a:solidFill>
              </a:rPr>
              <a:t>Be like Abraham!</a:t>
            </a:r>
          </a:p>
          <a:p>
            <a:r>
              <a:rPr lang="en-US" sz="2200" dirty="0">
                <a:solidFill>
                  <a:srgbClr val="FFFFFF"/>
                </a:solidFill>
              </a:rPr>
              <a:t>Enter into the covenant we have through Jesus!</a:t>
            </a:r>
          </a:p>
          <a:p>
            <a:endParaRPr lang="en-US" sz="2200" dirty="0">
              <a:solidFill>
                <a:srgbClr val="FFFFFF"/>
              </a:solidFill>
            </a:endParaRPr>
          </a:p>
          <a:p>
            <a:pPr marL="0" indent="0">
              <a:buNone/>
            </a:pPr>
            <a:r>
              <a:rPr lang="en-US" sz="2200" dirty="0">
                <a:solidFill>
                  <a:srgbClr val="FFFFFF"/>
                </a:solidFill>
              </a:rPr>
              <a:t>(pages 53-55)</a:t>
            </a:r>
          </a:p>
        </p:txBody>
      </p:sp>
      <p:sp>
        <p:nvSpPr>
          <p:cNvPr id="21" name="Rectangle 20">
            <a:extLst>
              <a:ext uri="{FF2B5EF4-FFF2-40B4-BE49-F238E27FC236}">
                <a16:creationId xmlns:a16="http://schemas.microsoft.com/office/drawing/2014/main" id="{9E0A01E6-95B9-424D-93AE-19F4928DFD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44454"/>
            <a:ext cx="12188952" cy="81354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14530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F81BF70-DF49-DE4E-AEC0-9A8C21EBD0F2}"/>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Prosperity in Circumcision</a:t>
            </a:r>
          </a:p>
        </p:txBody>
      </p:sp>
      <p:sp>
        <p:nvSpPr>
          <p:cNvPr id="3" name="Content Placeholder 2">
            <a:extLst>
              <a:ext uri="{FF2B5EF4-FFF2-40B4-BE49-F238E27FC236}">
                <a16:creationId xmlns:a16="http://schemas.microsoft.com/office/drawing/2014/main" id="{13A06FF3-4226-4544-80C8-2DA59CB23A98}"/>
              </a:ext>
            </a:extLst>
          </p:cNvPr>
          <p:cNvSpPr>
            <a:spLocks noGrp="1"/>
          </p:cNvSpPr>
          <p:nvPr>
            <p:ph idx="1"/>
          </p:nvPr>
        </p:nvSpPr>
        <p:spPr>
          <a:xfrm>
            <a:off x="1367624" y="2490436"/>
            <a:ext cx="9708995" cy="3567173"/>
          </a:xfrm>
        </p:spPr>
        <p:txBody>
          <a:bodyPr anchor="ctr">
            <a:normAutofit/>
          </a:bodyPr>
          <a:lstStyle/>
          <a:p>
            <a:r>
              <a:rPr lang="en-US" sz="2200"/>
              <a:t>For Abraham, the sign of submission came when he was 99.</a:t>
            </a:r>
          </a:p>
          <a:p>
            <a:r>
              <a:rPr lang="en-US" sz="2200" i="1"/>
              <a:t>El Shaddai</a:t>
            </a:r>
            <a:r>
              <a:rPr lang="en-US" sz="2200"/>
              <a:t>, “The Sufficient God,” called Abram to perfection.</a:t>
            </a:r>
          </a:p>
          <a:p>
            <a:r>
              <a:rPr lang="en-US" sz="2200"/>
              <a:t>Genesis 17 – The Lord is saying “Weaken your organ of propensity (the way of prosperity through flesh) and then watch me multiply you. I am a miracle-working, sufficient God. Take My sign of covenant, cut away, be perfect, and then conceive in holiness. I will change your name from Father of One Land (Abram) and make you Father of Many Nations (or Multitudes).”</a:t>
            </a:r>
          </a:p>
          <a:p>
            <a:r>
              <a:rPr lang="en-US" sz="2200"/>
              <a:t>Abram’s identity was being shifted to prove that his prosperity and propensity in the future were not to be dependent upon himself.</a:t>
            </a:r>
          </a:p>
        </p:txBody>
      </p:sp>
    </p:spTree>
    <p:extLst>
      <p:ext uri="{BB962C8B-B14F-4D97-AF65-F5344CB8AC3E}">
        <p14:creationId xmlns:p14="http://schemas.microsoft.com/office/powerpoint/2010/main" val="3967742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F81BF70-DF49-DE4E-AEC0-9A8C21EBD0F2}"/>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Prosperity in Circumcision</a:t>
            </a:r>
          </a:p>
        </p:txBody>
      </p:sp>
      <p:sp>
        <p:nvSpPr>
          <p:cNvPr id="3" name="Content Placeholder 2">
            <a:extLst>
              <a:ext uri="{FF2B5EF4-FFF2-40B4-BE49-F238E27FC236}">
                <a16:creationId xmlns:a16="http://schemas.microsoft.com/office/drawing/2014/main" id="{13A06FF3-4226-4544-80C8-2DA59CB23A98}"/>
              </a:ext>
            </a:extLst>
          </p:cNvPr>
          <p:cNvSpPr>
            <a:spLocks noGrp="1"/>
          </p:cNvSpPr>
          <p:nvPr>
            <p:ph idx="1"/>
          </p:nvPr>
        </p:nvSpPr>
        <p:spPr>
          <a:xfrm>
            <a:off x="1367624" y="2490436"/>
            <a:ext cx="9708995" cy="3567173"/>
          </a:xfrm>
        </p:spPr>
        <p:txBody>
          <a:bodyPr anchor="ctr">
            <a:normAutofit/>
          </a:bodyPr>
          <a:lstStyle/>
          <a:p>
            <a:r>
              <a:rPr lang="en-US" sz="2200" dirty="0"/>
              <a:t>The prosperity from our own flesh does not last. However, when we stop and recognize God’s sufficiency, He acts to secure our inheritance!</a:t>
            </a:r>
          </a:p>
          <a:p>
            <a:r>
              <a:rPr lang="en-US" sz="2200" dirty="0"/>
              <a:t>We  must demonstrate our faith by works, but our relationship with God cannot be merited through works. </a:t>
            </a:r>
          </a:p>
          <a:p>
            <a:r>
              <a:rPr lang="en-US" sz="2200" dirty="0"/>
              <a:t>Abraham would multiply by “cutting” a covenant relationship with a holy God.</a:t>
            </a:r>
          </a:p>
          <a:p>
            <a:r>
              <a:rPr lang="en-US" sz="2200" dirty="0"/>
              <a:t>All of those who align with Abraham will have the same ability to prosper and multiply if they trust and rely on God who aligns with them.</a:t>
            </a:r>
          </a:p>
        </p:txBody>
      </p:sp>
    </p:spTree>
    <p:extLst>
      <p:ext uri="{BB962C8B-B14F-4D97-AF65-F5344CB8AC3E}">
        <p14:creationId xmlns:p14="http://schemas.microsoft.com/office/powerpoint/2010/main" val="19124987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82AFE03-E17C-8943-BF57-E7D72E10C944}"/>
              </a:ext>
            </a:extLst>
          </p:cNvPr>
          <p:cNvSpPr>
            <a:spLocks noGrp="1"/>
          </p:cNvSpPr>
          <p:nvPr>
            <p:ph type="title"/>
          </p:nvPr>
        </p:nvSpPr>
        <p:spPr>
          <a:xfrm>
            <a:off x="934872" y="982272"/>
            <a:ext cx="3388419" cy="4560970"/>
          </a:xfrm>
        </p:spPr>
        <p:txBody>
          <a:bodyPr>
            <a:normAutofit/>
          </a:bodyPr>
          <a:lstStyle/>
          <a:p>
            <a:r>
              <a:rPr lang="en-US" sz="4800" dirty="0">
                <a:solidFill>
                  <a:srgbClr val="FFFFFF"/>
                </a:solidFill>
              </a:rPr>
              <a:t>Prosperity in Circumcision</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3C4358B0-0DDB-BE4A-8503-870AA053B100}"/>
              </a:ext>
            </a:extLst>
          </p:cNvPr>
          <p:cNvSpPr>
            <a:spLocks noGrp="1"/>
          </p:cNvSpPr>
          <p:nvPr>
            <p:ph idx="1"/>
          </p:nvPr>
        </p:nvSpPr>
        <p:spPr>
          <a:xfrm>
            <a:off x="5221862" y="1719618"/>
            <a:ext cx="5948831" cy="4334629"/>
          </a:xfrm>
        </p:spPr>
        <p:txBody>
          <a:bodyPr anchor="ctr">
            <a:normAutofit/>
          </a:bodyPr>
          <a:lstStyle/>
          <a:p>
            <a:r>
              <a:rPr lang="en-US" sz="3200" dirty="0">
                <a:solidFill>
                  <a:srgbClr val="FEFFFF"/>
                </a:solidFill>
              </a:rPr>
              <a:t>Understanding Holiness</a:t>
            </a:r>
          </a:p>
          <a:p>
            <a:r>
              <a:rPr lang="en-US" sz="3200" dirty="0">
                <a:solidFill>
                  <a:srgbClr val="FEFFFF"/>
                </a:solidFill>
              </a:rPr>
              <a:t>How Prosperity Works</a:t>
            </a:r>
          </a:p>
          <a:p>
            <a:r>
              <a:rPr lang="en-US" sz="3200" dirty="0">
                <a:solidFill>
                  <a:srgbClr val="FEFFFF"/>
                </a:solidFill>
              </a:rPr>
              <a:t>You are a Hebrew</a:t>
            </a:r>
          </a:p>
        </p:txBody>
      </p:sp>
    </p:spTree>
    <p:extLst>
      <p:ext uri="{BB962C8B-B14F-4D97-AF65-F5344CB8AC3E}">
        <p14:creationId xmlns:p14="http://schemas.microsoft.com/office/powerpoint/2010/main" val="5414621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3A6602B-CADB-48C2-8885-B1E1586EF3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625" y="381000"/>
            <a:ext cx="11080750" cy="57594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63C2AA-2524-EB48-B058-FEBEBDDCF70B}"/>
              </a:ext>
            </a:extLst>
          </p:cNvPr>
          <p:cNvSpPr>
            <a:spLocks noGrp="1"/>
          </p:cNvSpPr>
          <p:nvPr>
            <p:ph type="title"/>
          </p:nvPr>
        </p:nvSpPr>
        <p:spPr>
          <a:xfrm>
            <a:off x="1288064" y="717550"/>
            <a:ext cx="9637776" cy="1430696"/>
          </a:xfrm>
        </p:spPr>
        <p:txBody>
          <a:bodyPr>
            <a:normAutofit/>
          </a:bodyPr>
          <a:lstStyle/>
          <a:p>
            <a:pPr algn="ctr"/>
            <a:r>
              <a:rPr lang="en-US" u="sng" dirty="0">
                <a:solidFill>
                  <a:schemeClr val="bg1"/>
                </a:solidFill>
              </a:rPr>
              <a:t>Understanding Holiness</a:t>
            </a:r>
          </a:p>
        </p:txBody>
      </p:sp>
      <p:sp>
        <p:nvSpPr>
          <p:cNvPr id="3" name="Content Placeholder 2">
            <a:extLst>
              <a:ext uri="{FF2B5EF4-FFF2-40B4-BE49-F238E27FC236}">
                <a16:creationId xmlns:a16="http://schemas.microsoft.com/office/drawing/2014/main" id="{9739CB6E-E950-574A-BB40-2FFFFB2E4C81}"/>
              </a:ext>
            </a:extLst>
          </p:cNvPr>
          <p:cNvSpPr>
            <a:spLocks noGrp="1"/>
          </p:cNvSpPr>
          <p:nvPr>
            <p:ph idx="1"/>
          </p:nvPr>
        </p:nvSpPr>
        <p:spPr>
          <a:xfrm>
            <a:off x="1288064" y="2082800"/>
            <a:ext cx="9637776" cy="3600449"/>
          </a:xfrm>
        </p:spPr>
        <p:txBody>
          <a:bodyPr>
            <a:normAutofit fontScale="92500" lnSpcReduction="20000"/>
          </a:bodyPr>
          <a:lstStyle/>
          <a:p>
            <a:pPr marL="0" indent="0">
              <a:buNone/>
            </a:pPr>
            <a:r>
              <a:rPr lang="en-US" sz="2400" dirty="0">
                <a:solidFill>
                  <a:schemeClr val="bg1"/>
                </a:solidFill>
              </a:rPr>
              <a:t>Holiness is one of the foundational principles in the Word of God. </a:t>
            </a:r>
          </a:p>
          <a:p>
            <a:pPr marL="0" indent="0">
              <a:buNone/>
            </a:pPr>
            <a:r>
              <a:rPr lang="en-US" sz="2400" dirty="0">
                <a:solidFill>
                  <a:schemeClr val="bg1"/>
                </a:solidFill>
              </a:rPr>
              <a:t>Holiness means not the common to the world’s blueprint. You can flow in the Spirit without having to have your hair or clothes look a certain way. Holiness allows you to be free to wear your hair any way you wish as long as it enhances God’s character and reflection through you.</a:t>
            </a:r>
          </a:p>
          <a:p>
            <a:pPr marL="0" indent="0">
              <a:buNone/>
            </a:pPr>
            <a:r>
              <a:rPr lang="en-US" sz="2400" dirty="0">
                <a:solidFill>
                  <a:schemeClr val="bg1"/>
                </a:solidFill>
              </a:rPr>
              <a:t>Holiness does not mean you follow a long, legalistic set of rules of what not to do. Holiness is about showing honor, so it does require a need to honor your body so it doesn’t become defiled.</a:t>
            </a:r>
          </a:p>
          <a:p>
            <a:pPr marL="0" indent="0">
              <a:buNone/>
            </a:pPr>
            <a:r>
              <a:rPr lang="en-US" sz="2400" dirty="0">
                <a:solidFill>
                  <a:schemeClr val="bg1"/>
                </a:solidFill>
              </a:rPr>
              <a:t>Holiness also means you honor God by putting Him first in every area of your life. If you understand holiness, then you will better understand what we discuss about </a:t>
            </a:r>
            <a:r>
              <a:rPr lang="en-US" sz="2400" dirty="0" err="1">
                <a:solidFill>
                  <a:schemeClr val="bg1"/>
                </a:solidFill>
              </a:rPr>
              <a:t>firstfruits</a:t>
            </a:r>
            <a:r>
              <a:rPr lang="en-US" sz="2400" dirty="0">
                <a:solidFill>
                  <a:schemeClr val="bg1"/>
                </a:solidFill>
              </a:rPr>
              <a:t>, which is an outward action of putting God first and giving God the first in every area. (page 56)</a:t>
            </a:r>
          </a:p>
          <a:p>
            <a:pPr marL="0" indent="0">
              <a:buNone/>
            </a:pPr>
            <a:endParaRPr lang="en-US" sz="1900" dirty="0">
              <a:solidFill>
                <a:schemeClr val="bg1"/>
              </a:solidFill>
            </a:endParaRPr>
          </a:p>
        </p:txBody>
      </p:sp>
    </p:spTree>
    <p:extLst>
      <p:ext uri="{BB962C8B-B14F-4D97-AF65-F5344CB8AC3E}">
        <p14:creationId xmlns:p14="http://schemas.microsoft.com/office/powerpoint/2010/main" val="120813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22C5A-EE72-A047-A4D5-34BFC46FAAB5}"/>
              </a:ext>
            </a:extLst>
          </p:cNvPr>
          <p:cNvSpPr>
            <a:spLocks noGrp="1"/>
          </p:cNvSpPr>
          <p:nvPr>
            <p:ph type="title"/>
          </p:nvPr>
        </p:nvSpPr>
        <p:spPr>
          <a:xfrm>
            <a:off x="886968" y="1472184"/>
            <a:ext cx="3767328" cy="4581144"/>
          </a:xfrm>
        </p:spPr>
        <p:txBody>
          <a:bodyPr anchor="t">
            <a:normAutofit/>
          </a:bodyPr>
          <a:lstStyle/>
          <a:p>
            <a:r>
              <a:rPr lang="en-US" sz="5400"/>
              <a:t>Expect God to Bring Change and Renewal in Your Life</a:t>
            </a:r>
          </a:p>
        </p:txBody>
      </p:sp>
      <p:sp>
        <p:nvSpPr>
          <p:cNvPr id="3" name="Content Placeholder 2">
            <a:extLst>
              <a:ext uri="{FF2B5EF4-FFF2-40B4-BE49-F238E27FC236}">
                <a16:creationId xmlns:a16="http://schemas.microsoft.com/office/drawing/2014/main" id="{BAE514BE-C75F-CE41-99D2-642B418C02EE}"/>
              </a:ext>
            </a:extLst>
          </p:cNvPr>
          <p:cNvSpPr>
            <a:spLocks noGrp="1"/>
          </p:cNvSpPr>
          <p:nvPr>
            <p:ph idx="1"/>
          </p:nvPr>
        </p:nvSpPr>
        <p:spPr>
          <a:xfrm>
            <a:off x="5248656" y="1472184"/>
            <a:ext cx="6153912" cy="4581144"/>
          </a:xfrm>
        </p:spPr>
        <p:txBody>
          <a:bodyPr>
            <a:normAutofit/>
          </a:bodyPr>
          <a:lstStyle/>
          <a:p>
            <a:r>
              <a:rPr lang="en-US" sz="2400" dirty="0"/>
              <a:t>Is anything too hard for our God? NO!</a:t>
            </a:r>
          </a:p>
          <a:p>
            <a:r>
              <a:rPr lang="en-US" sz="2400" dirty="0"/>
              <a:t>When we walk in defeat, we are blinded to our future and the prosperity that the Lord has for us. </a:t>
            </a:r>
          </a:p>
          <a:p>
            <a:r>
              <a:rPr lang="en-US" sz="2400" dirty="0"/>
              <a:t>God has ways to redeem what has been lost and to open our eyes to the future. </a:t>
            </a:r>
          </a:p>
          <a:p>
            <a:r>
              <a:rPr lang="en-US" sz="2400" dirty="0"/>
              <a:t>This is an amazing testimony of God’s ability to keep those things we have committed to Him.</a:t>
            </a:r>
          </a:p>
        </p:txBody>
      </p:sp>
      <p:grpSp>
        <p:nvGrpSpPr>
          <p:cNvPr id="17" name="Group 16">
            <a:extLst>
              <a:ext uri="{FF2B5EF4-FFF2-40B4-BE49-F238E27FC236}">
                <a16:creationId xmlns:a16="http://schemas.microsoft.com/office/drawing/2014/main" id="{DDAE397D-2F47-480F-95CA-D5EDB24333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8" name="Freeform 5">
              <a:extLst>
                <a:ext uri="{FF2B5EF4-FFF2-40B4-BE49-F238E27FC236}">
                  <a16:creationId xmlns:a16="http://schemas.microsoft.com/office/drawing/2014/main" id="{BD66E0D2-4D47-45F5-9F6C-04DF950CB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9" name="Freeform 6">
              <a:extLst>
                <a:ext uri="{FF2B5EF4-FFF2-40B4-BE49-F238E27FC236}">
                  <a16:creationId xmlns:a16="http://schemas.microsoft.com/office/drawing/2014/main" id="{C36CD79E-81FA-41B2-9A38-E0E26BCBE8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7">
              <a:extLst>
                <a:ext uri="{FF2B5EF4-FFF2-40B4-BE49-F238E27FC236}">
                  <a16:creationId xmlns:a16="http://schemas.microsoft.com/office/drawing/2014/main" id="{58CF2E87-8DCB-4A21-A926-1879E39DE7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8">
              <a:extLst>
                <a:ext uri="{FF2B5EF4-FFF2-40B4-BE49-F238E27FC236}">
                  <a16:creationId xmlns:a16="http://schemas.microsoft.com/office/drawing/2014/main" id="{E8EBCED8-09A7-4078-908F-87C5C9094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9">
              <a:extLst>
                <a:ext uri="{FF2B5EF4-FFF2-40B4-BE49-F238E27FC236}">
                  <a16:creationId xmlns:a16="http://schemas.microsoft.com/office/drawing/2014/main" id="{881B8E24-1A3B-4288-834C-5C75EE6121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0">
              <a:extLst>
                <a:ext uri="{FF2B5EF4-FFF2-40B4-BE49-F238E27FC236}">
                  <a16:creationId xmlns:a16="http://schemas.microsoft.com/office/drawing/2014/main" id="{CE6C6947-62CC-47B5-8006-0DBB110570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4" name="Freeform 11">
              <a:extLst>
                <a:ext uri="{FF2B5EF4-FFF2-40B4-BE49-F238E27FC236}">
                  <a16:creationId xmlns:a16="http://schemas.microsoft.com/office/drawing/2014/main" id="{5A3EA873-FF38-49B1-AA18-6CAA8278A7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2">
              <a:extLst>
                <a:ext uri="{FF2B5EF4-FFF2-40B4-BE49-F238E27FC236}">
                  <a16:creationId xmlns:a16="http://schemas.microsoft.com/office/drawing/2014/main" id="{2B74FB34-BB05-4313-9474-A4F9B27A5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3">
              <a:extLst>
                <a:ext uri="{FF2B5EF4-FFF2-40B4-BE49-F238E27FC236}">
                  <a16:creationId xmlns:a16="http://schemas.microsoft.com/office/drawing/2014/main" id="{3673863D-063E-49A6-9856-52014BB4D6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4">
              <a:extLst>
                <a:ext uri="{FF2B5EF4-FFF2-40B4-BE49-F238E27FC236}">
                  <a16:creationId xmlns:a16="http://schemas.microsoft.com/office/drawing/2014/main" id="{59E7384A-6379-482C-8070-680EA33AF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5">
              <a:extLst>
                <a:ext uri="{FF2B5EF4-FFF2-40B4-BE49-F238E27FC236}">
                  <a16:creationId xmlns:a16="http://schemas.microsoft.com/office/drawing/2014/main" id="{C6A49E1B-06B5-467F-97A5-EE77945A7E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6">
              <a:extLst>
                <a:ext uri="{FF2B5EF4-FFF2-40B4-BE49-F238E27FC236}">
                  <a16:creationId xmlns:a16="http://schemas.microsoft.com/office/drawing/2014/main" id="{C67D60A3-4CE7-453B-97D1-08DD83271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7">
              <a:extLst>
                <a:ext uri="{FF2B5EF4-FFF2-40B4-BE49-F238E27FC236}">
                  <a16:creationId xmlns:a16="http://schemas.microsoft.com/office/drawing/2014/main" id="{1333C1DC-BC77-4584-B472-AE19C4A09F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18">
              <a:extLst>
                <a:ext uri="{FF2B5EF4-FFF2-40B4-BE49-F238E27FC236}">
                  <a16:creationId xmlns:a16="http://schemas.microsoft.com/office/drawing/2014/main" id="{30CC34F2-2D02-4DC8-8951-5E29E08662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9">
              <a:extLst>
                <a:ext uri="{FF2B5EF4-FFF2-40B4-BE49-F238E27FC236}">
                  <a16:creationId xmlns:a16="http://schemas.microsoft.com/office/drawing/2014/main" id="{C77A3E1B-1C72-4437-A8A1-FC659C9E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20">
              <a:extLst>
                <a:ext uri="{FF2B5EF4-FFF2-40B4-BE49-F238E27FC236}">
                  <a16:creationId xmlns:a16="http://schemas.microsoft.com/office/drawing/2014/main" id="{4EE3E561-115A-4994-832B-FB79E44989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4" name="Freeform 21">
              <a:extLst>
                <a:ext uri="{FF2B5EF4-FFF2-40B4-BE49-F238E27FC236}">
                  <a16:creationId xmlns:a16="http://schemas.microsoft.com/office/drawing/2014/main" id="{D389D14E-E715-4844-8E58-ED5A66AB4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1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5" name="Freeform 22">
              <a:extLst>
                <a:ext uri="{FF2B5EF4-FFF2-40B4-BE49-F238E27FC236}">
                  <a16:creationId xmlns:a16="http://schemas.microsoft.com/office/drawing/2014/main" id="{4208B28A-82FB-48D4-9087-806354C858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23">
              <a:extLst>
                <a:ext uri="{FF2B5EF4-FFF2-40B4-BE49-F238E27FC236}">
                  <a16:creationId xmlns:a16="http://schemas.microsoft.com/office/drawing/2014/main" id="{1330334B-C28B-49CB-8643-6EF9462306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24">
              <a:extLst>
                <a:ext uri="{FF2B5EF4-FFF2-40B4-BE49-F238E27FC236}">
                  <a16:creationId xmlns:a16="http://schemas.microsoft.com/office/drawing/2014/main" id="{F221AA9B-1DD9-4FC4-947F-90C0582F71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25">
              <a:extLst>
                <a:ext uri="{FF2B5EF4-FFF2-40B4-BE49-F238E27FC236}">
                  <a16:creationId xmlns:a16="http://schemas.microsoft.com/office/drawing/2014/main" id="{9214B596-B3CC-43CB-A72A-2ADABBE5B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40" name="Isosceles Triangle 39">
            <a:extLst>
              <a:ext uri="{FF2B5EF4-FFF2-40B4-BE49-F238E27FC236}">
                <a16:creationId xmlns:a16="http://schemas.microsoft.com/office/drawing/2014/main" id="{64F9BF67-14D7-4F9D-A8E4-4BB8DE3512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75225" y="1331697"/>
            <a:ext cx="193249" cy="16659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600" dirty="0"/>
          </a:p>
        </p:txBody>
      </p:sp>
    </p:spTree>
    <p:extLst>
      <p:ext uri="{BB962C8B-B14F-4D97-AF65-F5344CB8AC3E}">
        <p14:creationId xmlns:p14="http://schemas.microsoft.com/office/powerpoint/2010/main" val="639503526"/>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3A6602B-CADB-48C2-8885-B1E1586EF3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625" y="381000"/>
            <a:ext cx="11080750" cy="57594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59922A-E0A9-0A4B-A965-ACB08ADF304C}"/>
              </a:ext>
            </a:extLst>
          </p:cNvPr>
          <p:cNvSpPr>
            <a:spLocks noGrp="1"/>
          </p:cNvSpPr>
          <p:nvPr>
            <p:ph type="title"/>
          </p:nvPr>
        </p:nvSpPr>
        <p:spPr>
          <a:xfrm>
            <a:off x="1277112" y="655280"/>
            <a:ext cx="9637776" cy="1430696"/>
          </a:xfrm>
        </p:spPr>
        <p:txBody>
          <a:bodyPr>
            <a:normAutofit/>
          </a:bodyPr>
          <a:lstStyle/>
          <a:p>
            <a:pPr algn="ctr"/>
            <a:r>
              <a:rPr lang="en-US" u="sng" dirty="0">
                <a:solidFill>
                  <a:schemeClr val="bg1"/>
                </a:solidFill>
              </a:rPr>
              <a:t>How Prosperity</a:t>
            </a:r>
          </a:p>
        </p:txBody>
      </p:sp>
      <p:sp>
        <p:nvSpPr>
          <p:cNvPr id="3" name="Content Placeholder 2">
            <a:extLst>
              <a:ext uri="{FF2B5EF4-FFF2-40B4-BE49-F238E27FC236}">
                <a16:creationId xmlns:a16="http://schemas.microsoft.com/office/drawing/2014/main" id="{9A0B6A47-1E99-944B-B25C-76925AC8B057}"/>
              </a:ext>
            </a:extLst>
          </p:cNvPr>
          <p:cNvSpPr>
            <a:spLocks noGrp="1"/>
          </p:cNvSpPr>
          <p:nvPr>
            <p:ph idx="1"/>
          </p:nvPr>
        </p:nvSpPr>
        <p:spPr>
          <a:xfrm>
            <a:off x="1277112" y="1900238"/>
            <a:ext cx="9637776" cy="3597274"/>
          </a:xfrm>
        </p:spPr>
        <p:txBody>
          <a:bodyPr>
            <a:noAutofit/>
          </a:bodyPr>
          <a:lstStyle/>
          <a:p>
            <a:pPr marL="0" indent="0">
              <a:buNone/>
            </a:pPr>
            <a:r>
              <a:rPr lang="en-US" sz="2000" dirty="0">
                <a:solidFill>
                  <a:schemeClr val="bg1"/>
                </a:solidFill>
              </a:rPr>
              <a:t>When you enter into the fullness of God’s plan for your life, God begins to bring you to your land, just as He promised to do for Abraham. </a:t>
            </a:r>
          </a:p>
          <a:p>
            <a:pPr marL="0" indent="0">
              <a:buNone/>
            </a:pPr>
            <a:r>
              <a:rPr lang="en-US" sz="2000" dirty="0">
                <a:solidFill>
                  <a:schemeClr val="bg1"/>
                </a:solidFill>
              </a:rPr>
              <a:t>When you submit to His plan of prosperity for your life, He cleanses you from all idolatry and unfaithful ways. This submission causes a heart of stone to be replaced with a heart of flesh (a tender heart to hear God). He places His Spirit within you. </a:t>
            </a:r>
          </a:p>
          <a:p>
            <a:pPr marL="0" indent="0">
              <a:buNone/>
            </a:pPr>
            <a:r>
              <a:rPr lang="en-US" sz="2000" dirty="0">
                <a:solidFill>
                  <a:schemeClr val="bg1"/>
                </a:solidFill>
              </a:rPr>
              <a:t>He then opens doors that are linked to abundance- not just worldly abundance, but abundance of revelation to understand who God your Creator is through His Son as well as who you are. He blesses the works of your hands. He fills you with revelation. He gives you a boundary and says, “Take dominion! Prosper on every front. Be like Nehemiah.”</a:t>
            </a:r>
          </a:p>
          <a:p>
            <a:pPr marL="0" indent="0">
              <a:buNone/>
            </a:pPr>
            <a:r>
              <a:rPr lang="en-US" sz="2000" dirty="0">
                <a:solidFill>
                  <a:schemeClr val="bg1"/>
                </a:solidFill>
              </a:rPr>
              <a:t>(In his day, Nehemiah saw Jerusalem in ruins and began to rebuild walls, restore gates, hang doors, and ready the place for a new move of worship.)</a:t>
            </a:r>
          </a:p>
          <a:p>
            <a:pPr marL="0" indent="0">
              <a:buNone/>
            </a:pPr>
            <a:r>
              <a:rPr lang="en-US" sz="2000" dirty="0">
                <a:solidFill>
                  <a:schemeClr val="bg1"/>
                </a:solidFill>
              </a:rPr>
              <a:t>(pages 56-57)</a:t>
            </a:r>
          </a:p>
        </p:txBody>
      </p:sp>
    </p:spTree>
    <p:extLst>
      <p:ext uri="{BB962C8B-B14F-4D97-AF65-F5344CB8AC3E}">
        <p14:creationId xmlns:p14="http://schemas.microsoft.com/office/powerpoint/2010/main" val="4149653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3A6602B-CADB-48C2-8885-B1E1586EF3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625" y="381000"/>
            <a:ext cx="11080750" cy="57594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CE01B3-30B3-BE4A-B243-5B7B96644F69}"/>
              </a:ext>
            </a:extLst>
          </p:cNvPr>
          <p:cNvSpPr>
            <a:spLocks noGrp="1"/>
          </p:cNvSpPr>
          <p:nvPr>
            <p:ph type="title"/>
          </p:nvPr>
        </p:nvSpPr>
        <p:spPr>
          <a:xfrm>
            <a:off x="1288064" y="784616"/>
            <a:ext cx="9637776" cy="1430696"/>
          </a:xfrm>
        </p:spPr>
        <p:txBody>
          <a:bodyPr>
            <a:normAutofit/>
          </a:bodyPr>
          <a:lstStyle/>
          <a:p>
            <a:pPr algn="ctr"/>
            <a:r>
              <a:rPr lang="en-US" u="sng" dirty="0">
                <a:solidFill>
                  <a:schemeClr val="bg1"/>
                </a:solidFill>
              </a:rPr>
              <a:t>You Are a Hebrew</a:t>
            </a:r>
          </a:p>
        </p:txBody>
      </p:sp>
      <p:sp>
        <p:nvSpPr>
          <p:cNvPr id="3" name="Content Placeholder 2">
            <a:extLst>
              <a:ext uri="{FF2B5EF4-FFF2-40B4-BE49-F238E27FC236}">
                <a16:creationId xmlns:a16="http://schemas.microsoft.com/office/drawing/2014/main" id="{FC3B26E5-E546-3E49-81A8-66054BC8797F}"/>
              </a:ext>
            </a:extLst>
          </p:cNvPr>
          <p:cNvSpPr>
            <a:spLocks noGrp="1"/>
          </p:cNvSpPr>
          <p:nvPr>
            <p:ph idx="1"/>
          </p:nvPr>
        </p:nvSpPr>
        <p:spPr>
          <a:xfrm>
            <a:off x="1288064" y="2062912"/>
            <a:ext cx="9637776" cy="3064321"/>
          </a:xfrm>
        </p:spPr>
        <p:txBody>
          <a:bodyPr>
            <a:normAutofit lnSpcReduction="10000"/>
          </a:bodyPr>
          <a:lstStyle/>
          <a:p>
            <a:pPr marL="0" indent="0">
              <a:buNone/>
            </a:pPr>
            <a:r>
              <a:rPr lang="en-US" sz="2400" dirty="0">
                <a:solidFill>
                  <a:schemeClr val="bg1"/>
                </a:solidFill>
              </a:rPr>
              <a:t>Through Christ, you are grafted into the inheritance of Abraham, so you are a Hebrew. The Bible is written from a Hebraic perspective. As a Hebrew, you have access to God’s calendar. You can understand the time to cross over into the new. As we’ve discussed, Abram, the Hebrew – the one who crossed over - was the key to our becoming who we are destined to be. </a:t>
            </a:r>
          </a:p>
          <a:p>
            <a:pPr marL="0" indent="0">
              <a:buNone/>
            </a:pPr>
            <a:r>
              <a:rPr lang="en-US" sz="2400" dirty="0">
                <a:solidFill>
                  <a:schemeClr val="bg1"/>
                </a:solidFill>
              </a:rPr>
              <a:t>When we move by faith, we cross over from one places in our lives to another. We go from blessing to blessing. Because God’s plan was to graft us into the blessings of Abraham, we must use the covenant revelation that was released biblically to help us tell time.</a:t>
            </a:r>
          </a:p>
          <a:p>
            <a:pPr marL="0" indent="0">
              <a:buNone/>
            </a:pPr>
            <a:endParaRPr lang="en-US" sz="2200" dirty="0">
              <a:solidFill>
                <a:schemeClr val="bg1"/>
              </a:solidFill>
            </a:endParaRPr>
          </a:p>
        </p:txBody>
      </p:sp>
    </p:spTree>
    <p:extLst>
      <p:ext uri="{BB962C8B-B14F-4D97-AF65-F5344CB8AC3E}">
        <p14:creationId xmlns:p14="http://schemas.microsoft.com/office/powerpoint/2010/main" val="33031430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3A6602B-CADB-48C2-8885-B1E1586EF3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625" y="381000"/>
            <a:ext cx="11080750" cy="57594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569F3E-A501-2543-B5D6-962458428866}"/>
              </a:ext>
            </a:extLst>
          </p:cNvPr>
          <p:cNvSpPr>
            <a:spLocks noGrp="1"/>
          </p:cNvSpPr>
          <p:nvPr>
            <p:ph type="title"/>
          </p:nvPr>
        </p:nvSpPr>
        <p:spPr>
          <a:xfrm>
            <a:off x="1288064" y="931247"/>
            <a:ext cx="9637776" cy="1430696"/>
          </a:xfrm>
        </p:spPr>
        <p:txBody>
          <a:bodyPr>
            <a:normAutofit/>
          </a:bodyPr>
          <a:lstStyle/>
          <a:p>
            <a:pPr algn="ctr"/>
            <a:r>
              <a:rPr lang="en-US" u="sng" dirty="0">
                <a:solidFill>
                  <a:schemeClr val="bg1"/>
                </a:solidFill>
              </a:rPr>
              <a:t>You are a Hebrew</a:t>
            </a:r>
          </a:p>
        </p:txBody>
      </p:sp>
      <p:sp>
        <p:nvSpPr>
          <p:cNvPr id="3" name="Content Placeholder 2">
            <a:extLst>
              <a:ext uri="{FF2B5EF4-FFF2-40B4-BE49-F238E27FC236}">
                <a16:creationId xmlns:a16="http://schemas.microsoft.com/office/drawing/2014/main" id="{398E2A5D-D661-D04A-B850-A24923CB1701}"/>
              </a:ext>
            </a:extLst>
          </p:cNvPr>
          <p:cNvSpPr>
            <a:spLocks noGrp="1"/>
          </p:cNvSpPr>
          <p:nvPr>
            <p:ph idx="1"/>
          </p:nvPr>
        </p:nvSpPr>
        <p:spPr>
          <a:xfrm>
            <a:off x="1288064" y="2204591"/>
            <a:ext cx="9637776" cy="3064321"/>
          </a:xfrm>
        </p:spPr>
        <p:txBody>
          <a:bodyPr>
            <a:noAutofit/>
          </a:bodyPr>
          <a:lstStyle/>
          <a:p>
            <a:pPr marL="0" indent="0">
              <a:buNone/>
            </a:pPr>
            <a:r>
              <a:rPr lang="en-US" sz="2400" dirty="0">
                <a:solidFill>
                  <a:schemeClr val="bg1"/>
                </a:solidFill>
              </a:rPr>
              <a:t>The Lord built His revelation to people around three feast seasons: </a:t>
            </a:r>
          </a:p>
          <a:p>
            <a:pPr marL="514350" indent="-514350">
              <a:buFont typeface="+mj-lt"/>
              <a:buAutoNum type="arabicPeriod"/>
            </a:pPr>
            <a:r>
              <a:rPr lang="en-US" sz="2400" dirty="0">
                <a:solidFill>
                  <a:schemeClr val="bg1"/>
                </a:solidFill>
              </a:rPr>
              <a:t>Passover, a celebration of our deliverance and redemption</a:t>
            </a:r>
          </a:p>
          <a:p>
            <a:pPr marL="514350" indent="-514350">
              <a:buFont typeface="+mj-lt"/>
              <a:buAutoNum type="arabicPeriod"/>
            </a:pPr>
            <a:r>
              <a:rPr lang="en-US" sz="2400" dirty="0">
                <a:solidFill>
                  <a:schemeClr val="bg1"/>
                </a:solidFill>
              </a:rPr>
              <a:t>Pentecost, a celebration of God’s provision </a:t>
            </a:r>
          </a:p>
          <a:p>
            <a:pPr marL="514350" indent="-514350">
              <a:buFont typeface="+mj-lt"/>
              <a:buAutoNum type="arabicPeriod"/>
            </a:pPr>
            <a:r>
              <a:rPr lang="en-US" sz="2400" dirty="0">
                <a:solidFill>
                  <a:schemeClr val="bg1"/>
                </a:solidFill>
              </a:rPr>
              <a:t>Tabernacles, a celebration of our fullness in God</a:t>
            </a:r>
          </a:p>
          <a:p>
            <a:pPr marL="0" indent="0">
              <a:buNone/>
            </a:pPr>
            <a:r>
              <a:rPr lang="en-US" sz="2400" dirty="0">
                <a:solidFill>
                  <a:schemeClr val="bg1"/>
                </a:solidFill>
              </a:rPr>
              <a:t>Jesus fulfilled all the feasts, but now we and the nations must enter into the blessings of the feasts. The time for that is now, because we can access and see into a new dimension of God’s plan in the earth.</a:t>
            </a:r>
          </a:p>
          <a:p>
            <a:pPr marL="0" indent="0">
              <a:buNone/>
            </a:pPr>
            <a:r>
              <a:rPr lang="en-US" sz="2400" dirty="0">
                <a:solidFill>
                  <a:schemeClr val="bg1"/>
                </a:solidFill>
              </a:rPr>
              <a:t>(page 570</a:t>
            </a:r>
          </a:p>
        </p:txBody>
      </p:sp>
    </p:spTree>
    <p:extLst>
      <p:ext uri="{BB962C8B-B14F-4D97-AF65-F5344CB8AC3E}">
        <p14:creationId xmlns:p14="http://schemas.microsoft.com/office/powerpoint/2010/main" val="562388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D1D7179B-FF7C-482F-B3D9-2BE9ED1139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10300" cy="6858000"/>
          </a:xfrm>
          <a:custGeom>
            <a:avLst/>
            <a:gdLst>
              <a:gd name="connsiteX0" fmla="*/ 0 w 6210300"/>
              <a:gd name="connsiteY0" fmla="*/ 0 h 6858000"/>
              <a:gd name="connsiteX1" fmla="*/ 2628900 w 6210300"/>
              <a:gd name="connsiteY1" fmla="*/ 0 h 6858000"/>
              <a:gd name="connsiteX2" fmla="*/ 3034146 w 6210300"/>
              <a:gd name="connsiteY2" fmla="*/ 0 h 6858000"/>
              <a:gd name="connsiteX3" fmla="*/ 6210300 w 6210300"/>
              <a:gd name="connsiteY3" fmla="*/ 6858000 h 6858000"/>
              <a:gd name="connsiteX4" fmla="*/ 2628900 w 6210300"/>
              <a:gd name="connsiteY4" fmla="*/ 6858000 h 6858000"/>
              <a:gd name="connsiteX5" fmla="*/ 0 w 62103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0300" h="6858000">
                <a:moveTo>
                  <a:pt x="0" y="0"/>
                </a:moveTo>
                <a:lnTo>
                  <a:pt x="2628900" y="0"/>
                </a:lnTo>
                <a:lnTo>
                  <a:pt x="3034146" y="0"/>
                </a:lnTo>
                <a:lnTo>
                  <a:pt x="6210300" y="6858000"/>
                </a:lnTo>
                <a:lnTo>
                  <a:pt x="26289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37325BE-DD6A-F34C-91BF-927272DD6A9C}"/>
              </a:ext>
            </a:extLst>
          </p:cNvPr>
          <p:cNvSpPr>
            <a:spLocks noGrp="1"/>
          </p:cNvSpPr>
          <p:nvPr>
            <p:ph type="title"/>
          </p:nvPr>
        </p:nvSpPr>
        <p:spPr>
          <a:xfrm>
            <a:off x="833002" y="365125"/>
            <a:ext cx="3973667" cy="5811837"/>
          </a:xfrm>
          <a:prstGeom prst="ellipse">
            <a:avLst/>
          </a:prstGeom>
        </p:spPr>
        <p:txBody>
          <a:bodyPr>
            <a:normAutofit/>
          </a:bodyPr>
          <a:lstStyle/>
          <a:p>
            <a:r>
              <a:rPr lang="en-US" dirty="0">
                <a:solidFill>
                  <a:srgbClr val="FFFFFF"/>
                </a:solidFill>
              </a:rPr>
              <a:t>COMMIT UNTO GOD</a:t>
            </a:r>
          </a:p>
        </p:txBody>
      </p:sp>
      <p:sp>
        <p:nvSpPr>
          <p:cNvPr id="3" name="Content Placeholder 2">
            <a:extLst>
              <a:ext uri="{FF2B5EF4-FFF2-40B4-BE49-F238E27FC236}">
                <a16:creationId xmlns:a16="http://schemas.microsoft.com/office/drawing/2014/main" id="{567088A4-E372-CC44-BEDF-73EF9A113959}"/>
              </a:ext>
            </a:extLst>
          </p:cNvPr>
          <p:cNvSpPr>
            <a:spLocks noGrp="1"/>
          </p:cNvSpPr>
          <p:nvPr>
            <p:ph idx="1"/>
          </p:nvPr>
        </p:nvSpPr>
        <p:spPr>
          <a:xfrm>
            <a:off x="5356927" y="365125"/>
            <a:ext cx="5996871" cy="5811837"/>
          </a:xfrm>
        </p:spPr>
        <p:txBody>
          <a:bodyPr anchor="ctr">
            <a:normAutofit/>
          </a:bodyPr>
          <a:lstStyle/>
          <a:p>
            <a:r>
              <a:rPr lang="en-US" dirty="0">
                <a:solidFill>
                  <a:srgbClr val="FFFFFF"/>
                </a:solidFill>
              </a:rPr>
              <a:t>Proverbs 16:3 ”Commit your actions unto the Lord, and your plans will succeed.”</a:t>
            </a:r>
          </a:p>
          <a:p>
            <a:r>
              <a:rPr lang="en-US" dirty="0">
                <a:solidFill>
                  <a:srgbClr val="FFFFFF"/>
                </a:solidFill>
              </a:rPr>
              <a:t>Colossians 3:23 “Whatever you do, work at it with all your heart, as working for the Lord, not for human masters.”</a:t>
            </a:r>
          </a:p>
          <a:p>
            <a:r>
              <a:rPr lang="en-US" dirty="0">
                <a:solidFill>
                  <a:srgbClr val="FFFFFF"/>
                </a:solidFill>
              </a:rPr>
              <a:t>Psalm 37:5 “Commit your way unto the Lord, trust in Him, and He will act.”</a:t>
            </a:r>
          </a:p>
        </p:txBody>
      </p:sp>
    </p:spTree>
    <p:extLst>
      <p:ext uri="{BB962C8B-B14F-4D97-AF65-F5344CB8AC3E}">
        <p14:creationId xmlns:p14="http://schemas.microsoft.com/office/powerpoint/2010/main" val="152472975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 name="Rectangle 4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251AEB-71B8-E540-B40F-9CAF996EE4EA}"/>
              </a:ext>
            </a:extLst>
          </p:cNvPr>
          <p:cNvSpPr>
            <a:spLocks noGrp="1"/>
          </p:cNvSpPr>
          <p:nvPr>
            <p:ph type="title"/>
          </p:nvPr>
        </p:nvSpPr>
        <p:spPr>
          <a:xfrm>
            <a:off x="838200" y="631825"/>
            <a:ext cx="10515600" cy="1325563"/>
          </a:xfrm>
        </p:spPr>
        <p:txBody>
          <a:bodyPr>
            <a:normAutofit/>
          </a:bodyPr>
          <a:lstStyle/>
          <a:p>
            <a:r>
              <a:rPr lang="en-US" dirty="0">
                <a:solidFill>
                  <a:schemeClr val="bg1"/>
                </a:solidFill>
              </a:rPr>
              <a:t>Lift Your Eyes</a:t>
            </a:r>
          </a:p>
        </p:txBody>
      </p:sp>
      <p:cxnSp>
        <p:nvCxnSpPr>
          <p:cNvPr id="57" name="Straight Connector 51">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1121027-93F7-C44F-9588-7C8EEE777520}"/>
              </a:ext>
            </a:extLst>
          </p:cNvPr>
          <p:cNvSpPr>
            <a:spLocks noGrp="1"/>
          </p:cNvSpPr>
          <p:nvPr>
            <p:ph idx="1"/>
          </p:nvPr>
        </p:nvSpPr>
        <p:spPr>
          <a:xfrm>
            <a:off x="838200" y="2269173"/>
            <a:ext cx="10515600" cy="3659988"/>
          </a:xfrm>
        </p:spPr>
        <p:txBody>
          <a:bodyPr>
            <a:normAutofit/>
          </a:bodyPr>
          <a:lstStyle/>
          <a:p>
            <a:pPr marL="0" indent="0">
              <a:buNone/>
            </a:pPr>
            <a:r>
              <a:rPr lang="en-US" sz="2400">
                <a:solidFill>
                  <a:schemeClr val="bg1"/>
                </a:solidFill>
              </a:rPr>
              <a:t>Look and look again! God is here! He will give you signposts of how change and renewal can come into your life in a moment.</a:t>
            </a:r>
          </a:p>
          <a:p>
            <a:pPr marL="0" indent="0">
              <a:buNone/>
            </a:pPr>
            <a:r>
              <a:rPr lang="en-US" sz="2400">
                <a:solidFill>
                  <a:schemeClr val="bg1"/>
                </a:solidFill>
              </a:rPr>
              <a:t>In an instant, everything can change. God comes down and reveals Himself, and you see into a realm that you could not see before.</a:t>
            </a:r>
          </a:p>
          <a:p>
            <a:pPr marL="0" indent="0">
              <a:buNone/>
            </a:pPr>
            <a:r>
              <a:rPr lang="en-US" sz="2400">
                <a:solidFill>
                  <a:schemeClr val="bg1"/>
                </a:solidFill>
              </a:rPr>
              <a:t>Signs point you along the way to find your path of faith!</a:t>
            </a:r>
          </a:p>
          <a:p>
            <a:pPr marL="0" indent="0">
              <a:buNone/>
            </a:pPr>
            <a:r>
              <a:rPr lang="en-US" sz="2400">
                <a:solidFill>
                  <a:schemeClr val="bg1"/>
                </a:solidFill>
              </a:rPr>
              <a:t>He guides you to a new season.</a:t>
            </a:r>
          </a:p>
          <a:p>
            <a:pPr marL="0" indent="0">
              <a:buNone/>
            </a:pPr>
            <a:r>
              <a:rPr lang="en-US" sz="2400">
                <a:solidFill>
                  <a:schemeClr val="bg1"/>
                </a:solidFill>
              </a:rPr>
              <a:t>This is a perfect time for you to war your way into the provisional inheritance for your future!</a:t>
            </a:r>
          </a:p>
        </p:txBody>
      </p:sp>
    </p:spTree>
    <p:extLst>
      <p:ext uri="{BB962C8B-B14F-4D97-AF65-F5344CB8AC3E}">
        <p14:creationId xmlns:p14="http://schemas.microsoft.com/office/powerpoint/2010/main" val="134124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C432AFE-B3D2-4BFF-BF8F-96C27AFF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iew of the earth from space&#10;&#10;Description automatically generated">
            <a:extLst>
              <a:ext uri="{FF2B5EF4-FFF2-40B4-BE49-F238E27FC236}">
                <a16:creationId xmlns:a16="http://schemas.microsoft.com/office/drawing/2014/main" id="{177E6F49-2FFF-4313-B98D-2E4E84E40AD7}"/>
              </a:ext>
            </a:extLst>
          </p:cNvPr>
          <p:cNvPicPr>
            <a:picLocks noChangeAspect="1"/>
          </p:cNvPicPr>
          <p:nvPr/>
        </p:nvPicPr>
        <p:blipFill rotWithShape="1">
          <a:blip r:embed="rId2">
            <a:alphaModFix amt="40000"/>
          </a:blip>
          <a:srcRect/>
          <a:stretch/>
        </p:blipFill>
        <p:spPr>
          <a:xfrm>
            <a:off x="20" y="10"/>
            <a:ext cx="12191979" cy="6857990"/>
          </a:xfrm>
          <a:prstGeom prst="rect">
            <a:avLst/>
          </a:prstGeom>
        </p:spPr>
      </p:pic>
      <p:sp>
        <p:nvSpPr>
          <p:cNvPr id="2" name="Title 1">
            <a:extLst>
              <a:ext uri="{FF2B5EF4-FFF2-40B4-BE49-F238E27FC236}">
                <a16:creationId xmlns:a16="http://schemas.microsoft.com/office/drawing/2014/main" id="{99BA9AB2-C902-5149-BB9C-BE956ED56AA5}"/>
              </a:ext>
            </a:extLst>
          </p:cNvPr>
          <p:cNvSpPr>
            <a:spLocks noGrp="1"/>
          </p:cNvSpPr>
          <p:nvPr>
            <p:ph type="title"/>
          </p:nvPr>
        </p:nvSpPr>
        <p:spPr>
          <a:xfrm>
            <a:off x="841249" y="941832"/>
            <a:ext cx="10506456" cy="2057400"/>
          </a:xfrm>
        </p:spPr>
        <p:txBody>
          <a:bodyPr anchor="b">
            <a:normAutofit/>
          </a:bodyPr>
          <a:lstStyle/>
          <a:p>
            <a:r>
              <a:rPr lang="en-US" sz="5000"/>
              <a:t>John 16:33</a:t>
            </a:r>
          </a:p>
        </p:txBody>
      </p:sp>
      <p:sp>
        <p:nvSpPr>
          <p:cNvPr id="11" name="Rectangle 10">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3241202"/>
            <a:ext cx="10506456"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ACCF0ADD-7DA7-9040-868D-1F1739FCD61B}"/>
              </a:ext>
            </a:extLst>
          </p:cNvPr>
          <p:cNvSpPr>
            <a:spLocks noGrp="1"/>
          </p:cNvSpPr>
          <p:nvPr>
            <p:ph idx="1"/>
          </p:nvPr>
        </p:nvSpPr>
        <p:spPr>
          <a:xfrm>
            <a:off x="841248" y="3502152"/>
            <a:ext cx="10506456" cy="2670048"/>
          </a:xfrm>
        </p:spPr>
        <p:txBody>
          <a:bodyPr>
            <a:normAutofit/>
          </a:bodyPr>
          <a:lstStyle/>
          <a:p>
            <a:pPr marL="0" indent="0">
              <a:buNone/>
            </a:pPr>
            <a:r>
              <a:rPr lang="en-US" sz="4000" dirty="0">
                <a:solidFill>
                  <a:srgbClr val="FF0000"/>
                </a:solidFill>
              </a:rPr>
              <a:t>“I have told you all this so that you may have peace in Me. Here on the earth you will have many trials and sorrows. But take heart, because I have overcome the world.”</a:t>
            </a:r>
          </a:p>
        </p:txBody>
      </p:sp>
    </p:spTree>
    <p:extLst>
      <p:ext uri="{BB962C8B-B14F-4D97-AF65-F5344CB8AC3E}">
        <p14:creationId xmlns:p14="http://schemas.microsoft.com/office/powerpoint/2010/main" val="15969422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112AC23-F046-4DC5-9B92-07CA6CC7C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75AAFE7-143D-45AC-B616-09521E0F5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BA5DB72-E109-4D37-B6DD-C328D53970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7C34EE77-74D1-42B4-801B-40B35A68C1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5" name="Oval 14">
              <a:extLst>
                <a:ext uri="{FF2B5EF4-FFF2-40B4-BE49-F238E27FC236}">
                  <a16:creationId xmlns:a16="http://schemas.microsoft.com/office/drawing/2014/main" id="{12152B4E-1BCF-43D1-814C-F560CEB522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5486774-B7FC-480F-9AAF-9F55F4C436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8FA6A4C-BA1F-4EF8-B3BD-F28CB66DE6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4BF89DB3-EA73-4FD0-AACB-5FE32C149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CBAB203A-25C6-422F-9DB6-C69F0EE9F6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574730A1-7A3A-4ACF-965D-A6DCEC7DBE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a:extLst>
              <a:ext uri="{FF2B5EF4-FFF2-40B4-BE49-F238E27FC236}">
                <a16:creationId xmlns:a16="http://schemas.microsoft.com/office/drawing/2014/main" id="{EB2D1A1F-B200-4444-AE01-EFC97AF7B5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4" y="1042604"/>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70E4CB9D-2256-4786-8DDF-ADFBF353374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25" name="Straight Connector 24">
              <a:extLst>
                <a:ext uri="{FF2B5EF4-FFF2-40B4-BE49-F238E27FC236}">
                  <a16:creationId xmlns:a16="http://schemas.microsoft.com/office/drawing/2014/main" id="{180841E3-DFCC-429A-B907-8B06EDB1E9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54698A1-0C53-4620-97E1-B4689288CFD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DBDFF7F-BD40-4085-952D-F6EC5908D9D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F29CA06-4FE5-44A6-8D40-A9C36449CE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568E6F37-AE05-46BF-A77F-5505926E92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1" name="Straight Connector 30">
              <a:extLst>
                <a:ext uri="{FF2B5EF4-FFF2-40B4-BE49-F238E27FC236}">
                  <a16:creationId xmlns:a16="http://schemas.microsoft.com/office/drawing/2014/main" id="{8D6F5ECB-975C-4A38-BD48-A3C2B38E9E7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BF36011-C922-4FD6-B09D-781A87054BE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1FD3DC2-6A33-4C9E-B0F5-5D6209717F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E4F800E-82BC-4AEF-9F07-7F95C8B8C3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3ECF27-D4DF-AF48-A9D3-7407BD55D584}"/>
              </a:ext>
            </a:extLst>
          </p:cNvPr>
          <p:cNvSpPr>
            <a:spLocks noGrp="1"/>
          </p:cNvSpPr>
          <p:nvPr>
            <p:ph type="title"/>
          </p:nvPr>
        </p:nvSpPr>
        <p:spPr>
          <a:xfrm>
            <a:off x="630936" y="630936"/>
            <a:ext cx="4989918" cy="5478640"/>
          </a:xfrm>
          <a:noFill/>
        </p:spPr>
        <p:txBody>
          <a:bodyPr anchor="ctr">
            <a:normAutofit/>
          </a:bodyPr>
          <a:lstStyle/>
          <a:p>
            <a:r>
              <a:rPr lang="en-US" sz="4800">
                <a:solidFill>
                  <a:schemeClr val="bg1"/>
                </a:solidFill>
              </a:rPr>
              <a:t>It is in His Name: </a:t>
            </a:r>
            <a:r>
              <a:rPr lang="en-US" sz="4800" i="1">
                <a:solidFill>
                  <a:schemeClr val="bg1"/>
                </a:solidFill>
              </a:rPr>
              <a:t>He’s Got Just What I Need</a:t>
            </a:r>
          </a:p>
        </p:txBody>
      </p:sp>
      <p:sp>
        <p:nvSpPr>
          <p:cNvPr id="40" name="Rectangle 35">
            <a:extLst>
              <a:ext uri="{FF2B5EF4-FFF2-40B4-BE49-F238E27FC236}">
                <a16:creationId xmlns:a16="http://schemas.microsoft.com/office/drawing/2014/main" id="{C8D9C5DD-B8B3-46A0-8FBC-EE462F96C4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801066" y="497785"/>
            <a:ext cx="5678424" cy="5674840"/>
          </a:xfrm>
          <a:prstGeom prst="rect">
            <a:avLst/>
          </a:prstGeom>
          <a:gradFill flip="none" rotWithShape="1">
            <a:gsLst>
              <a:gs pos="0">
                <a:schemeClr val="tx1">
                  <a:alpha val="20000"/>
                </a:schemeClr>
              </a:gs>
              <a:gs pos="100000">
                <a:schemeClr val="tx1">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04F9870-33C3-B849-B90E-76D28B53507D}"/>
              </a:ext>
            </a:extLst>
          </p:cNvPr>
          <p:cNvSpPr>
            <a:spLocks noGrp="1"/>
          </p:cNvSpPr>
          <p:nvPr>
            <p:ph idx="1"/>
          </p:nvPr>
        </p:nvSpPr>
        <p:spPr>
          <a:xfrm>
            <a:off x="6041946" y="630936"/>
            <a:ext cx="4982273" cy="5478672"/>
          </a:xfrm>
          <a:noFill/>
        </p:spPr>
        <p:txBody>
          <a:bodyPr anchor="ctr">
            <a:normAutofit/>
          </a:bodyPr>
          <a:lstStyle/>
          <a:p>
            <a:pPr marL="0" indent="0">
              <a:buNone/>
            </a:pPr>
            <a:r>
              <a:rPr lang="en-US" dirty="0">
                <a:solidFill>
                  <a:schemeClr val="bg1"/>
                </a:solidFill>
              </a:rPr>
              <a:t>In scripture, God reveals Himself in many ways. One way is through His names that echo and personify who He is. In turn, bringing better understanding to us as believers. Take hold of His Covenant names!</a:t>
            </a:r>
          </a:p>
        </p:txBody>
      </p:sp>
    </p:spTree>
    <p:extLst>
      <p:ext uri="{BB962C8B-B14F-4D97-AF65-F5344CB8AC3E}">
        <p14:creationId xmlns:p14="http://schemas.microsoft.com/office/powerpoint/2010/main" val="1353116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7">
            <a:extLst>
              <a:ext uri="{FF2B5EF4-FFF2-40B4-BE49-F238E27FC236}">
                <a16:creationId xmlns:a16="http://schemas.microsoft.com/office/drawing/2014/main" id="{5112AC23-F046-4DC5-9B92-07CA6CC7C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9">
            <a:extLst>
              <a:ext uri="{FF2B5EF4-FFF2-40B4-BE49-F238E27FC236}">
                <a16:creationId xmlns:a16="http://schemas.microsoft.com/office/drawing/2014/main" id="{175AAFE7-143D-45AC-B616-09521E0F5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1">
            <a:extLst>
              <a:ext uri="{FF2B5EF4-FFF2-40B4-BE49-F238E27FC236}">
                <a16:creationId xmlns:a16="http://schemas.microsoft.com/office/drawing/2014/main" id="{0BA5DB72-E109-4D37-B6DD-C328D53970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7C34EE77-74D1-42B4-801B-40B35A68C1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5" name="Oval 14">
              <a:extLst>
                <a:ext uri="{FF2B5EF4-FFF2-40B4-BE49-F238E27FC236}">
                  <a16:creationId xmlns:a16="http://schemas.microsoft.com/office/drawing/2014/main" id="{12152B4E-1BCF-43D1-814C-F560CEB522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5486774-B7FC-480F-9AAF-9F55F4C436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8FA6A4C-BA1F-4EF8-B3BD-F28CB66DE6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4BF89DB3-EA73-4FD0-AACB-5FE32C149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CBAB203A-25C6-422F-9DB6-C69F0EE9F6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574730A1-7A3A-4ACF-965D-A6DCEC7DBE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a:extLst>
              <a:ext uri="{FF2B5EF4-FFF2-40B4-BE49-F238E27FC236}">
                <a16:creationId xmlns:a16="http://schemas.microsoft.com/office/drawing/2014/main" id="{EB2D1A1F-B200-4444-AE01-EFC97AF7B5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4" y="1042604"/>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70E4CB9D-2256-4786-8DDF-ADFBF353374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25" name="Straight Connector 24">
              <a:extLst>
                <a:ext uri="{FF2B5EF4-FFF2-40B4-BE49-F238E27FC236}">
                  <a16:creationId xmlns:a16="http://schemas.microsoft.com/office/drawing/2014/main" id="{180841E3-DFCC-429A-B907-8B06EDB1E9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54698A1-0C53-4620-97E1-B4689288CFD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DBDFF7F-BD40-4085-952D-F6EC5908D9D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F29CA06-4FE5-44A6-8D40-A9C36449CE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568E6F37-AE05-46BF-A77F-5505926E92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1" name="Straight Connector 30">
              <a:extLst>
                <a:ext uri="{FF2B5EF4-FFF2-40B4-BE49-F238E27FC236}">
                  <a16:creationId xmlns:a16="http://schemas.microsoft.com/office/drawing/2014/main" id="{8D6F5ECB-975C-4A38-BD48-A3C2B38E9E7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BF36011-C922-4FD6-B09D-781A87054BE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1FD3DC2-6A33-4C9E-B0F5-5D6209717F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E4F800E-82BC-4AEF-9F07-7F95C8B8C3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17B22D87-3A22-C247-AD13-4797B1560F99}"/>
              </a:ext>
            </a:extLst>
          </p:cNvPr>
          <p:cNvSpPr>
            <a:spLocks noGrp="1"/>
          </p:cNvSpPr>
          <p:nvPr>
            <p:ph type="title"/>
          </p:nvPr>
        </p:nvSpPr>
        <p:spPr>
          <a:xfrm>
            <a:off x="630936" y="630936"/>
            <a:ext cx="4989918" cy="5478640"/>
          </a:xfrm>
          <a:noFill/>
        </p:spPr>
        <p:txBody>
          <a:bodyPr anchor="ctr">
            <a:normAutofit/>
          </a:bodyPr>
          <a:lstStyle/>
          <a:p>
            <a:r>
              <a:rPr lang="en-US" sz="4800">
                <a:solidFill>
                  <a:schemeClr val="bg1"/>
                </a:solidFill>
              </a:rPr>
              <a:t>Names of God</a:t>
            </a:r>
          </a:p>
        </p:txBody>
      </p:sp>
      <p:sp>
        <p:nvSpPr>
          <p:cNvPr id="36" name="Rectangle 35">
            <a:extLst>
              <a:ext uri="{FF2B5EF4-FFF2-40B4-BE49-F238E27FC236}">
                <a16:creationId xmlns:a16="http://schemas.microsoft.com/office/drawing/2014/main" id="{C8D9C5DD-B8B3-46A0-8FBC-EE462F96C4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801066" y="497785"/>
            <a:ext cx="5678424" cy="5674840"/>
          </a:xfrm>
          <a:prstGeom prst="rect">
            <a:avLst/>
          </a:prstGeom>
          <a:gradFill flip="none" rotWithShape="1">
            <a:gsLst>
              <a:gs pos="0">
                <a:schemeClr val="tx1">
                  <a:alpha val="20000"/>
                </a:schemeClr>
              </a:gs>
              <a:gs pos="100000">
                <a:schemeClr val="tx1">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B5F266E-AD09-D944-ACEE-828F017400BB}"/>
              </a:ext>
            </a:extLst>
          </p:cNvPr>
          <p:cNvSpPr>
            <a:spLocks noGrp="1"/>
          </p:cNvSpPr>
          <p:nvPr>
            <p:ph idx="1"/>
          </p:nvPr>
        </p:nvSpPr>
        <p:spPr>
          <a:xfrm>
            <a:off x="6041946" y="630936"/>
            <a:ext cx="4982273" cy="5478672"/>
          </a:xfrm>
          <a:noFill/>
        </p:spPr>
        <p:txBody>
          <a:bodyPr anchor="ctr">
            <a:normAutofit/>
          </a:bodyPr>
          <a:lstStyle/>
          <a:p>
            <a:r>
              <a:rPr lang="en-US" dirty="0">
                <a:solidFill>
                  <a:schemeClr val="bg1"/>
                </a:solidFill>
              </a:rPr>
              <a:t>Jireh –The Lord will provide.</a:t>
            </a:r>
          </a:p>
          <a:p>
            <a:r>
              <a:rPr lang="en-US" dirty="0" err="1">
                <a:solidFill>
                  <a:schemeClr val="bg1"/>
                </a:solidFill>
              </a:rPr>
              <a:t>Rophe</a:t>
            </a:r>
            <a:r>
              <a:rPr lang="en-US" dirty="0">
                <a:solidFill>
                  <a:schemeClr val="bg1"/>
                </a:solidFill>
              </a:rPr>
              <a:t> – Healer.</a:t>
            </a:r>
          </a:p>
          <a:p>
            <a:r>
              <a:rPr lang="en-US" dirty="0" err="1">
                <a:solidFill>
                  <a:schemeClr val="bg1"/>
                </a:solidFill>
              </a:rPr>
              <a:t>Nissi</a:t>
            </a:r>
            <a:r>
              <a:rPr lang="en-US" dirty="0">
                <a:solidFill>
                  <a:schemeClr val="bg1"/>
                </a:solidFill>
              </a:rPr>
              <a:t> – Banner.</a:t>
            </a:r>
          </a:p>
          <a:p>
            <a:r>
              <a:rPr lang="en-US" dirty="0" err="1">
                <a:solidFill>
                  <a:schemeClr val="bg1"/>
                </a:solidFill>
              </a:rPr>
              <a:t>M’Kaddesh</a:t>
            </a:r>
            <a:r>
              <a:rPr lang="en-US" dirty="0">
                <a:solidFill>
                  <a:schemeClr val="bg1"/>
                </a:solidFill>
              </a:rPr>
              <a:t> – Holy.</a:t>
            </a:r>
          </a:p>
          <a:p>
            <a:r>
              <a:rPr lang="en-US" dirty="0">
                <a:solidFill>
                  <a:schemeClr val="bg1"/>
                </a:solidFill>
              </a:rPr>
              <a:t>Shalom – Peace.</a:t>
            </a:r>
          </a:p>
          <a:p>
            <a:r>
              <a:rPr lang="en-US" dirty="0" err="1">
                <a:solidFill>
                  <a:schemeClr val="bg1"/>
                </a:solidFill>
              </a:rPr>
              <a:t>Tsidkenu</a:t>
            </a:r>
            <a:r>
              <a:rPr lang="en-US" dirty="0">
                <a:solidFill>
                  <a:schemeClr val="bg1"/>
                </a:solidFill>
              </a:rPr>
              <a:t> – Righteousness.</a:t>
            </a:r>
          </a:p>
          <a:p>
            <a:r>
              <a:rPr lang="en-US" dirty="0" err="1">
                <a:solidFill>
                  <a:schemeClr val="bg1"/>
                </a:solidFill>
              </a:rPr>
              <a:t>Rohi</a:t>
            </a:r>
            <a:r>
              <a:rPr lang="en-US" dirty="0">
                <a:solidFill>
                  <a:schemeClr val="bg1"/>
                </a:solidFill>
              </a:rPr>
              <a:t> – The Lord is my Shepherd.</a:t>
            </a:r>
          </a:p>
          <a:p>
            <a:r>
              <a:rPr lang="en-US" dirty="0">
                <a:solidFill>
                  <a:schemeClr val="bg1"/>
                </a:solidFill>
              </a:rPr>
              <a:t>Shammah – Jehovah is there. </a:t>
            </a:r>
          </a:p>
        </p:txBody>
      </p:sp>
    </p:spTree>
    <p:extLst>
      <p:ext uri="{BB962C8B-B14F-4D97-AF65-F5344CB8AC3E}">
        <p14:creationId xmlns:p14="http://schemas.microsoft.com/office/powerpoint/2010/main" val="3004304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DC95FA9-076A-421D-93A3-9C29819EBF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A6C8D94-3813-4D93-A6A7-A97EFFBCF3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794673D-8563-4993-8E86-6D89D6E97E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3" name="Oval 12">
              <a:extLst>
                <a:ext uri="{FF2B5EF4-FFF2-40B4-BE49-F238E27FC236}">
                  <a16:creationId xmlns:a16="http://schemas.microsoft.com/office/drawing/2014/main" id="{C8906114-25F0-4386-BC12-A5CB6A04FC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9434651-094A-4780-979E-29A3042F51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C15BDC44-59B0-48DF-871F-0881BB593B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618FCF5-B341-43DF-A055-DC56EA920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59408E04-9221-499E-B0F3-3AFD9025F7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67B1604-40F1-4335-8A11-6091E0F52A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B767B1C6-43BB-F848-8C58-8EBC21370760}"/>
              </a:ext>
            </a:extLst>
          </p:cNvPr>
          <p:cNvSpPr>
            <a:spLocks noGrp="1"/>
          </p:cNvSpPr>
          <p:nvPr>
            <p:ph type="title"/>
          </p:nvPr>
        </p:nvSpPr>
        <p:spPr>
          <a:xfrm>
            <a:off x="2436875" y="630935"/>
            <a:ext cx="7315200" cy="1400338"/>
          </a:xfrm>
          <a:noFill/>
        </p:spPr>
        <p:txBody>
          <a:bodyPr anchor="b">
            <a:normAutofit/>
          </a:bodyPr>
          <a:lstStyle/>
          <a:p>
            <a:pPr algn="ctr"/>
            <a:r>
              <a:rPr lang="en-US" sz="5400" u="sng" dirty="0">
                <a:solidFill>
                  <a:schemeClr val="bg1"/>
                </a:solidFill>
              </a:rPr>
              <a:t>Jireh</a:t>
            </a:r>
          </a:p>
        </p:txBody>
      </p:sp>
      <p:sp>
        <p:nvSpPr>
          <p:cNvPr id="20" name="Rectangle 19">
            <a:extLst>
              <a:ext uri="{FF2B5EF4-FFF2-40B4-BE49-F238E27FC236}">
                <a16:creationId xmlns:a16="http://schemas.microsoft.com/office/drawing/2014/main" id="{AA00467E-A507-4BEF-AAB5-2B35F13FAD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34BCCBFD-2A87-46DC-A665-6039BF72DB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23" name="Straight Connector 22">
              <a:extLst>
                <a:ext uri="{FF2B5EF4-FFF2-40B4-BE49-F238E27FC236}">
                  <a16:creationId xmlns:a16="http://schemas.microsoft.com/office/drawing/2014/main" id="{91707DB8-2262-4E11-B8E7-A0042E4394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DCA04D0-796D-4920-BED4-6278708685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78B0366-955C-44C5-B011-378E1994D1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38F216F-4DA3-4165-A786-E7F2710B84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05E35C12-B6B4-4F57-950C-6EB3CD8F48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2B14810E-84F3-4F8A-AF58-F452B98151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1" name="Straight Connector 30">
              <a:extLst>
                <a:ext uri="{FF2B5EF4-FFF2-40B4-BE49-F238E27FC236}">
                  <a16:creationId xmlns:a16="http://schemas.microsoft.com/office/drawing/2014/main" id="{3687E051-F20C-4A55-AEDD-ED9B2D996A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F834F70-7A0E-4202-8ECC-5EE81C93C0C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2993E0E-3E7B-48D8-A799-39FECD3E15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B12773A-5C03-4DD5-B9B4-24F4A42994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 name="Content Placeholder 2">
            <a:extLst>
              <a:ext uri="{FF2B5EF4-FFF2-40B4-BE49-F238E27FC236}">
                <a16:creationId xmlns:a16="http://schemas.microsoft.com/office/drawing/2014/main" id="{572550C4-D537-1048-B65A-59941F82EA7E}"/>
              </a:ext>
            </a:extLst>
          </p:cNvPr>
          <p:cNvSpPr>
            <a:spLocks noGrp="1"/>
          </p:cNvSpPr>
          <p:nvPr>
            <p:ph idx="1"/>
          </p:nvPr>
        </p:nvSpPr>
        <p:spPr>
          <a:xfrm>
            <a:off x="2436875" y="2599932"/>
            <a:ext cx="7315200" cy="2592561"/>
          </a:xfrm>
          <a:noFill/>
        </p:spPr>
        <p:txBody>
          <a:bodyPr anchor="t">
            <a:normAutofit/>
          </a:bodyPr>
          <a:lstStyle/>
          <a:p>
            <a:r>
              <a:rPr lang="en-US" sz="2400" dirty="0">
                <a:solidFill>
                  <a:schemeClr val="bg1"/>
                </a:solidFill>
              </a:rPr>
              <a:t>The Lord will provide.</a:t>
            </a:r>
          </a:p>
          <a:p>
            <a:r>
              <a:rPr lang="en-US" sz="2400" dirty="0">
                <a:solidFill>
                  <a:schemeClr val="bg1"/>
                </a:solidFill>
              </a:rPr>
              <a:t>“I have provision for you top see.” God revealed this at Moriah (Genesis 22:1-19), at what would become the threshing floors purchased by David (2 Chronicles 3:1) to display His future plans.</a:t>
            </a:r>
          </a:p>
        </p:txBody>
      </p:sp>
    </p:spTree>
    <p:extLst>
      <p:ext uri="{BB962C8B-B14F-4D97-AF65-F5344CB8AC3E}">
        <p14:creationId xmlns:p14="http://schemas.microsoft.com/office/powerpoint/2010/main" val="21191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2160</Words>
  <Application>Microsoft Macintosh PowerPoint</Application>
  <PresentationFormat>Widescreen</PresentationFormat>
  <Paragraphs>146</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A TIME TO PROSPER</vt:lpstr>
      <vt:lpstr>The Domino Effect</vt:lpstr>
      <vt:lpstr>Expect God to Bring Change and Renewal in Your Life</vt:lpstr>
      <vt:lpstr>COMMIT UNTO GOD</vt:lpstr>
      <vt:lpstr>Lift Your Eyes</vt:lpstr>
      <vt:lpstr>John 16:33</vt:lpstr>
      <vt:lpstr>It is in His Name: He’s Got Just What I Need</vt:lpstr>
      <vt:lpstr>Names of God</vt:lpstr>
      <vt:lpstr>Jireh</vt:lpstr>
      <vt:lpstr>Rophe</vt:lpstr>
      <vt:lpstr>Nissi</vt:lpstr>
      <vt:lpstr>M’Kaddesh</vt:lpstr>
      <vt:lpstr>Shalom</vt:lpstr>
      <vt:lpstr>Tsidkenu</vt:lpstr>
      <vt:lpstr>Rohi</vt:lpstr>
      <vt:lpstr>Shammah</vt:lpstr>
      <vt:lpstr>Know God – Know Who He Says He Is </vt:lpstr>
      <vt:lpstr>Aligning Our Expectations</vt:lpstr>
      <vt:lpstr>Learn How to See Your Blessing</vt:lpstr>
      <vt:lpstr>See Your Future and Go Beyond</vt:lpstr>
      <vt:lpstr>Time:</vt:lpstr>
      <vt:lpstr>Satan’s Plan Is to Divert Us from God’s Path</vt:lpstr>
      <vt:lpstr>Let Go &amp; Prosper</vt:lpstr>
      <vt:lpstr>We are Called to Prosper!</vt:lpstr>
      <vt:lpstr>The War for Prosperity</vt:lpstr>
      <vt:lpstr>Prosperity in Circumcision</vt:lpstr>
      <vt:lpstr>Prosperity in Circumcision</vt:lpstr>
      <vt:lpstr>Prosperity in Circumcision</vt:lpstr>
      <vt:lpstr>Understanding Holiness</vt:lpstr>
      <vt:lpstr>How Prosperity</vt:lpstr>
      <vt:lpstr>You Are a Hebrew</vt:lpstr>
      <vt:lpstr>You are a Hebrew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TIME TO PROSPER</dc:title>
  <dc:creator>Anna Love</dc:creator>
  <cp:lastModifiedBy>Anna Love</cp:lastModifiedBy>
  <cp:revision>1</cp:revision>
  <dcterms:created xsi:type="dcterms:W3CDTF">2020-07-18T17:51:22Z</dcterms:created>
  <dcterms:modified xsi:type="dcterms:W3CDTF">2020-07-18T17:51:45Z</dcterms:modified>
</cp:coreProperties>
</file>