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1"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75" r:id="rId12"/>
    <p:sldId id="276" r:id="rId13"/>
    <p:sldId id="277" r:id="rId14"/>
    <p:sldId id="278" r:id="rId15"/>
    <p:sldId id="279" r:id="rId16"/>
    <p:sldId id="266" r:id="rId17"/>
    <p:sldId id="280" r:id="rId18"/>
    <p:sldId id="281" r:id="rId19"/>
    <p:sldId id="282" r:id="rId20"/>
    <p:sldId id="267" r:id="rId21"/>
    <p:sldId id="283" r:id="rId22"/>
    <p:sldId id="28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4"/>
  </p:normalViewPr>
  <p:slideViewPr>
    <p:cSldViewPr snapToGrid="0" snapToObjects="1">
      <p:cViewPr varScale="1">
        <p:scale>
          <a:sx n="90" d="100"/>
          <a:sy n="90" d="100"/>
        </p:scale>
        <p:origin x="8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2B0AD2-E6C4-4240-B018-F80523B3757B}" type="datetimeFigureOut">
              <a:rPr lang="en-US" smtClean="0"/>
              <a:t>10/23/19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499C29-91BC-3D46-B3DB-F2B6636D8E1E}" type="slidenum">
              <a:rPr lang="en-US" smtClean="0"/>
              <a:t>‹#›</a:t>
            </a:fld>
            <a:endParaRPr lang="en-US"/>
          </a:p>
        </p:txBody>
      </p:sp>
    </p:spTree>
    <p:extLst>
      <p:ext uri="{BB962C8B-B14F-4D97-AF65-F5344CB8AC3E}">
        <p14:creationId xmlns:p14="http://schemas.microsoft.com/office/powerpoint/2010/main" val="381892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499C29-91BC-3D46-B3DB-F2B6636D8E1E}" type="slidenum">
              <a:rPr lang="en-US" smtClean="0"/>
              <a:t>1</a:t>
            </a:fld>
            <a:endParaRPr lang="en-US"/>
          </a:p>
        </p:txBody>
      </p:sp>
    </p:spTree>
    <p:extLst>
      <p:ext uri="{BB962C8B-B14F-4D97-AF65-F5344CB8AC3E}">
        <p14:creationId xmlns:p14="http://schemas.microsoft.com/office/powerpoint/2010/main" val="823224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AA5A68-57C0-D446-AE1F-D99243F915D2}"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329490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AA5A68-57C0-D446-AE1F-D99243F915D2}" type="datetimeFigureOut">
              <a:rPr lang="en-US" smtClean="0"/>
              <a:t>10/23/19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13375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8AA5A68-57C0-D446-AE1F-D99243F915D2}"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3740085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8AA5A68-57C0-D446-AE1F-D99243F915D2}"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F6996-717D-EA4F-A285-688DDC60AB3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68844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AA5A68-57C0-D446-AE1F-D99243F915D2}"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1952271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8AA5A68-57C0-D446-AE1F-D99243F915D2}" type="datetimeFigureOut">
              <a:rPr lang="en-US" smtClean="0"/>
              <a:t>10/23/19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3048417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8AA5A68-57C0-D446-AE1F-D99243F915D2}" type="datetimeFigureOut">
              <a:rPr lang="en-US" smtClean="0"/>
              <a:t>10/23/19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1492158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AA5A68-57C0-D446-AE1F-D99243F915D2}"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1115511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AA5A68-57C0-D446-AE1F-D99243F915D2}"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3860046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8AA5A68-57C0-D446-AE1F-D99243F915D2}"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573689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AA5A68-57C0-D446-AE1F-D99243F915D2}" type="datetimeFigureOut">
              <a:rPr lang="en-US" smtClean="0"/>
              <a:t>10/23/19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1860284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AA5A68-57C0-D446-AE1F-D99243F915D2}" type="datetimeFigureOut">
              <a:rPr lang="en-US" smtClean="0"/>
              <a:t>10/23/19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4215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AA5A68-57C0-D446-AE1F-D99243F915D2}" type="datetimeFigureOut">
              <a:rPr lang="en-US" smtClean="0"/>
              <a:t>10/23/19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181196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8AA5A68-57C0-D446-AE1F-D99243F915D2}" type="datetimeFigureOut">
              <a:rPr lang="en-US" smtClean="0"/>
              <a:t>10/23/19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3072628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8AA5A68-57C0-D446-AE1F-D99243F915D2}" type="datetimeFigureOut">
              <a:rPr lang="en-US" smtClean="0"/>
              <a:t>10/23/19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310830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8AA5A68-57C0-D446-AE1F-D99243F915D2}" type="datetimeFigureOut">
              <a:rPr lang="en-US" smtClean="0"/>
              <a:t>10/23/19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1103877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AA5A68-57C0-D446-AE1F-D99243F915D2}" type="datetimeFigureOut">
              <a:rPr lang="en-US" smtClean="0"/>
              <a:t>10/23/19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F6996-717D-EA4F-A285-688DDC60AB3E}" type="slidenum">
              <a:rPr lang="en-US" smtClean="0"/>
              <a:t>‹#›</a:t>
            </a:fld>
            <a:endParaRPr lang="en-US"/>
          </a:p>
        </p:txBody>
      </p:sp>
    </p:spTree>
    <p:extLst>
      <p:ext uri="{BB962C8B-B14F-4D97-AF65-F5344CB8AC3E}">
        <p14:creationId xmlns:p14="http://schemas.microsoft.com/office/powerpoint/2010/main" val="2680591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8AA5A68-57C0-D446-AE1F-D99243F915D2}" type="datetimeFigureOut">
              <a:rPr lang="en-US" smtClean="0"/>
              <a:t>10/23/19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AAF6996-717D-EA4F-A285-688DDC60AB3E}" type="slidenum">
              <a:rPr lang="en-US" smtClean="0"/>
              <a:t>‹#›</a:t>
            </a:fld>
            <a:endParaRPr lang="en-US"/>
          </a:p>
        </p:txBody>
      </p:sp>
    </p:spTree>
    <p:extLst>
      <p:ext uri="{BB962C8B-B14F-4D97-AF65-F5344CB8AC3E}">
        <p14:creationId xmlns:p14="http://schemas.microsoft.com/office/powerpoint/2010/main" val="2760988309"/>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iblegateway.com/passage/?search=2+cor+3%3A18&amp;version=NIV#fen-NIV-28860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F1BC6-CD04-9943-A487-E33163EB5CB1}"/>
              </a:ext>
            </a:extLst>
          </p:cNvPr>
          <p:cNvSpPr>
            <a:spLocks noGrp="1"/>
          </p:cNvSpPr>
          <p:nvPr>
            <p:ph type="ctrTitle"/>
          </p:nvPr>
        </p:nvSpPr>
        <p:spPr/>
        <p:txBody>
          <a:bodyPr/>
          <a:lstStyle/>
          <a:p>
            <a:r>
              <a:rPr lang="en-US" dirty="0"/>
              <a:t>Prophets, Pitfalls, &amp; Principles</a:t>
            </a:r>
          </a:p>
        </p:txBody>
      </p:sp>
      <p:sp>
        <p:nvSpPr>
          <p:cNvPr id="3" name="Subtitle 2">
            <a:extLst>
              <a:ext uri="{FF2B5EF4-FFF2-40B4-BE49-F238E27FC236}">
                <a16:creationId xmlns:a16="http://schemas.microsoft.com/office/drawing/2014/main" id="{C9578B7A-A650-234F-A017-534E94C28C10}"/>
              </a:ext>
            </a:extLst>
          </p:cNvPr>
          <p:cNvSpPr>
            <a:spLocks noGrp="1"/>
          </p:cNvSpPr>
          <p:nvPr>
            <p:ph type="subTitle" idx="1"/>
          </p:nvPr>
        </p:nvSpPr>
        <p:spPr/>
        <p:txBody>
          <a:bodyPr>
            <a:normAutofit fontScale="85000" lnSpcReduction="20000"/>
          </a:bodyPr>
          <a:lstStyle/>
          <a:p>
            <a:pPr marL="342900" indent="-342900">
              <a:buFont typeface="Arial" panose="020B0604020202020204" pitchFamily="34" charset="0"/>
              <a:buChar char="•"/>
            </a:pPr>
            <a:r>
              <a:rPr lang="en-US" dirty="0"/>
              <a:t>Joseph’s Divine Optimism VS. Jacob’s Human Pessimism</a:t>
            </a:r>
          </a:p>
          <a:p>
            <a:pPr marL="342900" indent="-342900">
              <a:buFont typeface="Arial" panose="020B0604020202020204" pitchFamily="34" charset="0"/>
              <a:buChar char="•"/>
            </a:pPr>
            <a:r>
              <a:rPr lang="en-US" dirty="0"/>
              <a:t>The 10 M’s for maturing and maintaining ministry and discerning true and false ministries</a:t>
            </a:r>
          </a:p>
          <a:p>
            <a:endParaRPr lang="en-US" dirty="0"/>
          </a:p>
        </p:txBody>
      </p:sp>
    </p:spTree>
    <p:extLst>
      <p:ext uri="{BB962C8B-B14F-4D97-AF65-F5344CB8AC3E}">
        <p14:creationId xmlns:p14="http://schemas.microsoft.com/office/powerpoint/2010/main" val="3223860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C21D4-5F45-AB4D-B1C2-BEC9F2807493}"/>
              </a:ext>
            </a:extLst>
          </p:cNvPr>
          <p:cNvSpPr>
            <a:spLocks noGrp="1"/>
          </p:cNvSpPr>
          <p:nvPr>
            <p:ph type="title"/>
          </p:nvPr>
        </p:nvSpPr>
        <p:spPr/>
        <p:txBody>
          <a:bodyPr/>
          <a:lstStyle/>
          <a:p>
            <a:r>
              <a:rPr lang="en-US" u="sng" dirty="0"/>
              <a:t>1. Manhood (or Womanhood)</a:t>
            </a:r>
          </a:p>
        </p:txBody>
      </p:sp>
      <p:sp>
        <p:nvSpPr>
          <p:cNvPr id="3" name="Content Placeholder 2">
            <a:extLst>
              <a:ext uri="{FF2B5EF4-FFF2-40B4-BE49-F238E27FC236}">
                <a16:creationId xmlns:a16="http://schemas.microsoft.com/office/drawing/2014/main" id="{8CBDCE49-D0C0-E34F-BEB8-EA82FEC6F4E4}"/>
              </a:ext>
            </a:extLst>
          </p:cNvPr>
          <p:cNvSpPr>
            <a:spLocks noGrp="1"/>
          </p:cNvSpPr>
          <p:nvPr>
            <p:ph idx="1"/>
          </p:nvPr>
        </p:nvSpPr>
        <p:spPr/>
        <p:txBody>
          <a:bodyPr/>
          <a:lstStyle/>
          <a:p>
            <a:r>
              <a:rPr lang="en-US" dirty="0"/>
              <a:t>With Jesus in mind as the pattern, God had to make Adam and Eve first in His own image and likeness before they could perform their “ministry” in the garden of Eden. </a:t>
            </a:r>
          </a:p>
          <a:p>
            <a:r>
              <a:rPr lang="en-US" dirty="0"/>
              <a:t>This is true for us: God wants to make us like Jesus before we can minister like Jesus did. God must make a man or woman before He manifests through him or her in a mighty ministry. </a:t>
            </a:r>
          </a:p>
        </p:txBody>
      </p:sp>
    </p:spTree>
    <p:extLst>
      <p:ext uri="{BB962C8B-B14F-4D97-AF65-F5344CB8AC3E}">
        <p14:creationId xmlns:p14="http://schemas.microsoft.com/office/powerpoint/2010/main" val="3929641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33379-6188-CB4A-82AC-A2704A07C018}"/>
              </a:ext>
            </a:extLst>
          </p:cNvPr>
          <p:cNvSpPr>
            <a:spLocks noGrp="1"/>
          </p:cNvSpPr>
          <p:nvPr>
            <p:ph type="title"/>
          </p:nvPr>
        </p:nvSpPr>
        <p:spPr/>
        <p:txBody>
          <a:bodyPr/>
          <a:lstStyle/>
          <a:p>
            <a:r>
              <a:rPr lang="en-US" dirty="0"/>
              <a:t>The Church race </a:t>
            </a:r>
          </a:p>
        </p:txBody>
      </p:sp>
      <p:sp>
        <p:nvSpPr>
          <p:cNvPr id="3" name="Content Placeholder 2">
            <a:extLst>
              <a:ext uri="{FF2B5EF4-FFF2-40B4-BE49-F238E27FC236}">
                <a16:creationId xmlns:a16="http://schemas.microsoft.com/office/drawing/2014/main" id="{C887FBD4-7F4E-764C-A25B-7D41EB8A8A2C}"/>
              </a:ext>
            </a:extLst>
          </p:cNvPr>
          <p:cNvSpPr>
            <a:spLocks noGrp="1"/>
          </p:cNvSpPr>
          <p:nvPr>
            <p:ph idx="1"/>
          </p:nvPr>
        </p:nvSpPr>
        <p:spPr>
          <a:xfrm>
            <a:off x="1103312" y="1543050"/>
            <a:ext cx="8946541" cy="4705349"/>
          </a:xfrm>
        </p:spPr>
        <p:txBody>
          <a:bodyPr>
            <a:normAutofit lnSpcReduction="10000"/>
          </a:bodyPr>
          <a:lstStyle/>
          <a:p>
            <a:r>
              <a:rPr lang="en-US" dirty="0"/>
              <a:t>We aren’t destined to become God, as new age teaching would have it. But we are predestined to the image of Christ Jesus (Rom 8:29). God created the man Adam to be the father of the whole human race. Abraham was called to be the father of the Hebrew race. But Jesus came to be the spiritual father of a new race of humankind called the “Church race.”</a:t>
            </a:r>
          </a:p>
          <a:p>
            <a:r>
              <a:rPr lang="en-US" dirty="0"/>
              <a:t>God made humanity in the garden of Eden the way He wanted the race throughout eternity: with a spirit, soul, and body conformed to God’s own image and likeness. God never intended for humankind to evolve into angels, cherubim, seraphim or God Himself.  We will never become angels or God Himself, but we are called to become like the perfect man, Jesus Christ. Blood-washed, redeemed humankind is destined to be joint heirs with Christ (Romans 8:17). There is no higher calling in all the universe than to be a new-creation member of the eternal Church race.</a:t>
            </a:r>
          </a:p>
          <a:p>
            <a:endParaRPr lang="en-US" dirty="0"/>
          </a:p>
        </p:txBody>
      </p:sp>
    </p:spTree>
    <p:extLst>
      <p:ext uri="{BB962C8B-B14F-4D97-AF65-F5344CB8AC3E}">
        <p14:creationId xmlns:p14="http://schemas.microsoft.com/office/powerpoint/2010/main" val="3725251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96A50-7DD0-704C-A5B3-BF78CAA14354}"/>
              </a:ext>
            </a:extLst>
          </p:cNvPr>
          <p:cNvSpPr>
            <a:spLocks noGrp="1"/>
          </p:cNvSpPr>
          <p:nvPr>
            <p:ph type="title"/>
          </p:nvPr>
        </p:nvSpPr>
        <p:spPr/>
        <p:txBody>
          <a:bodyPr/>
          <a:lstStyle/>
          <a:p>
            <a:r>
              <a:rPr lang="en-US" dirty="0"/>
              <a:t>Make Christlike Character Your Aim</a:t>
            </a:r>
          </a:p>
        </p:txBody>
      </p:sp>
      <p:sp>
        <p:nvSpPr>
          <p:cNvPr id="3" name="Content Placeholder 2">
            <a:extLst>
              <a:ext uri="{FF2B5EF4-FFF2-40B4-BE49-F238E27FC236}">
                <a16:creationId xmlns:a16="http://schemas.microsoft.com/office/drawing/2014/main" id="{8DEB4CDB-42EC-0E42-8E04-27718683A780}"/>
              </a:ext>
            </a:extLst>
          </p:cNvPr>
          <p:cNvSpPr>
            <a:spLocks noGrp="1"/>
          </p:cNvSpPr>
          <p:nvPr>
            <p:ph idx="1"/>
          </p:nvPr>
        </p:nvSpPr>
        <p:spPr/>
        <p:txBody>
          <a:bodyPr/>
          <a:lstStyle/>
          <a:p>
            <a:r>
              <a:rPr lang="en-US" dirty="0"/>
              <a:t>For us to be godly – that is, like God – means for us to be like Jesus, who is our perfect pattern as believers and as ministers. That means we must be fully human as well. What does that mean? It means knowing how to walk in a natural way on the earth while walking in a supernatural way in the Spirit. Our flesh and bones, when cleansed by the blood of Jesus, move from being ‘sinful’ to ‘sanctified’ and become a dwelling place for the Holy Spirit.</a:t>
            </a:r>
          </a:p>
          <a:p>
            <a:r>
              <a:rPr lang="en-US" dirty="0"/>
              <a:t>1 Cor. 14:1 “Follow the way of love and eagerly desire gifts of the Spirit…”</a:t>
            </a:r>
          </a:p>
        </p:txBody>
      </p:sp>
    </p:spTree>
    <p:extLst>
      <p:ext uri="{BB962C8B-B14F-4D97-AF65-F5344CB8AC3E}">
        <p14:creationId xmlns:p14="http://schemas.microsoft.com/office/powerpoint/2010/main" val="2700893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A8783-CA7B-EC4D-8768-90C7B55DA14B}"/>
              </a:ext>
            </a:extLst>
          </p:cNvPr>
          <p:cNvSpPr>
            <a:spLocks noGrp="1"/>
          </p:cNvSpPr>
          <p:nvPr>
            <p:ph type="title"/>
          </p:nvPr>
        </p:nvSpPr>
        <p:spPr/>
        <p:txBody>
          <a:bodyPr/>
          <a:lstStyle/>
          <a:p>
            <a:r>
              <a:rPr lang="en-US" dirty="0"/>
              <a:t>Make Christlike Character Your Aim</a:t>
            </a:r>
          </a:p>
        </p:txBody>
      </p:sp>
      <p:sp>
        <p:nvSpPr>
          <p:cNvPr id="3" name="Content Placeholder 2">
            <a:extLst>
              <a:ext uri="{FF2B5EF4-FFF2-40B4-BE49-F238E27FC236}">
                <a16:creationId xmlns:a16="http://schemas.microsoft.com/office/drawing/2014/main" id="{F8E71E78-0219-2846-A767-9EFCF033F0B8}"/>
              </a:ext>
            </a:extLst>
          </p:cNvPr>
          <p:cNvSpPr>
            <a:spLocks noGrp="1"/>
          </p:cNvSpPr>
          <p:nvPr>
            <p:ph idx="1"/>
          </p:nvPr>
        </p:nvSpPr>
        <p:spPr/>
        <p:txBody>
          <a:bodyPr/>
          <a:lstStyle/>
          <a:p>
            <a:r>
              <a:rPr lang="en-US" dirty="0"/>
              <a:t>“Make love your aim.” We must make Christ’s character our primary aim, our ultimate goal as we minister. </a:t>
            </a:r>
          </a:p>
          <a:p>
            <a:r>
              <a:rPr lang="en-US" dirty="0"/>
              <a:t>When Paul was telling the Romans about God’s ultimate intention for us, he didn’t talk about our position, our message, or our ministry. He spoke instead of our character:</a:t>
            </a:r>
          </a:p>
          <a:p>
            <a:r>
              <a:rPr lang="en-US" dirty="0"/>
              <a:t>Rom. 8:29 “For whom He did foreknow, He also predestined to be conformed to the image of His Son, that he might be a firstborn among many brethren.”</a:t>
            </a:r>
          </a:p>
          <a:p>
            <a:r>
              <a:rPr lang="en-US" dirty="0"/>
              <a:t>Our transformation into Christ’s image is what God is primarily after, so whatever happens to us, it is working together for our good toward that goal. (Rom. 8:28)</a:t>
            </a:r>
          </a:p>
        </p:txBody>
      </p:sp>
    </p:spTree>
    <p:extLst>
      <p:ext uri="{BB962C8B-B14F-4D97-AF65-F5344CB8AC3E}">
        <p14:creationId xmlns:p14="http://schemas.microsoft.com/office/powerpoint/2010/main" val="2025352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30DE0-81B1-DA4D-924C-7066CA0830E0}"/>
              </a:ext>
            </a:extLst>
          </p:cNvPr>
          <p:cNvSpPr>
            <a:spLocks noGrp="1"/>
          </p:cNvSpPr>
          <p:nvPr>
            <p:ph type="title"/>
          </p:nvPr>
        </p:nvSpPr>
        <p:spPr/>
        <p:txBody>
          <a:bodyPr/>
          <a:lstStyle/>
          <a:p>
            <a:r>
              <a:rPr lang="en-US" dirty="0"/>
              <a:t>Judging Ministers</a:t>
            </a:r>
          </a:p>
        </p:txBody>
      </p:sp>
      <p:sp>
        <p:nvSpPr>
          <p:cNvPr id="3" name="Content Placeholder 2">
            <a:extLst>
              <a:ext uri="{FF2B5EF4-FFF2-40B4-BE49-F238E27FC236}">
                <a16:creationId xmlns:a16="http://schemas.microsoft.com/office/drawing/2014/main" id="{40E07DE6-D5FB-504E-87D6-263CE55E73B0}"/>
              </a:ext>
            </a:extLst>
          </p:cNvPr>
          <p:cNvSpPr>
            <a:spLocks noGrp="1"/>
          </p:cNvSpPr>
          <p:nvPr>
            <p:ph idx="1"/>
          </p:nvPr>
        </p:nvSpPr>
        <p:spPr/>
        <p:txBody>
          <a:bodyPr/>
          <a:lstStyle/>
          <a:p>
            <a:r>
              <a:rPr lang="en-US" dirty="0"/>
              <a:t>In judging true and false ministers, the quality of manhood or womanhood must be judged. We must evaluate ministers apart from their ministry, position, title, or gifting. IN such evaluation, we should ask ourselves, is this the kind of person I would want to be my friend, neighbor, or co-laborer in God’s kingdom throughout eternity?</a:t>
            </a:r>
          </a:p>
          <a:p>
            <a:r>
              <a:rPr lang="en-US" dirty="0"/>
              <a:t>People can have mighty ministries, yet operate in </a:t>
            </a:r>
            <a:r>
              <a:rPr lang="en-US" dirty="0" err="1"/>
              <a:t>unChristlike</a:t>
            </a:r>
            <a:r>
              <a:rPr lang="en-US" dirty="0"/>
              <a:t> attributes that would very much make you not want to be around them. </a:t>
            </a:r>
          </a:p>
          <a:p>
            <a:r>
              <a:rPr lang="en-US" dirty="0"/>
              <a:t>Character – Christlike Character is key! We are transformed by the “renewing of our minds” which brings the continual change into His image – taking us from glory to glory.</a:t>
            </a:r>
          </a:p>
        </p:txBody>
      </p:sp>
    </p:spTree>
    <p:extLst>
      <p:ext uri="{BB962C8B-B14F-4D97-AF65-F5344CB8AC3E}">
        <p14:creationId xmlns:p14="http://schemas.microsoft.com/office/powerpoint/2010/main" val="2829308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0B627A-2E49-EB42-82A1-3AEC97E27974}"/>
              </a:ext>
            </a:extLst>
          </p:cNvPr>
          <p:cNvSpPr>
            <a:spLocks noGrp="1"/>
          </p:cNvSpPr>
          <p:nvPr>
            <p:ph idx="1"/>
          </p:nvPr>
        </p:nvSpPr>
        <p:spPr>
          <a:xfrm>
            <a:off x="1103312" y="885826"/>
            <a:ext cx="8946541" cy="5362574"/>
          </a:xfrm>
        </p:spPr>
        <p:txBody>
          <a:bodyPr/>
          <a:lstStyle/>
          <a:p>
            <a:r>
              <a:rPr lang="en-US" dirty="0"/>
              <a:t>Romans 12:2 </a:t>
            </a:r>
          </a:p>
          <a:p>
            <a:r>
              <a:rPr lang="en-US" b="1" baseline="30000" dirty="0"/>
              <a:t>2 </a:t>
            </a:r>
            <a:r>
              <a:rPr lang="en-US" dirty="0"/>
              <a:t>Do not conform to the pattern of this world, but be transformed by the renewing of your mind. Then you will be able to test and approve what God’s will is—his good, pleasing and perfect will.</a:t>
            </a:r>
          </a:p>
          <a:p>
            <a:endParaRPr lang="en-US" dirty="0"/>
          </a:p>
          <a:p>
            <a:r>
              <a:rPr lang="en-US" dirty="0"/>
              <a:t>2 Corinthians 3:18 </a:t>
            </a:r>
            <a:r>
              <a:rPr lang="en-US" b="1" baseline="30000" dirty="0"/>
              <a:t>18 </a:t>
            </a:r>
            <a:r>
              <a:rPr lang="en-US" dirty="0"/>
              <a:t>And we all, who with unveiled faces contemplate</a:t>
            </a:r>
            <a:r>
              <a:rPr lang="en-US" baseline="30000" dirty="0"/>
              <a:t>[</a:t>
            </a:r>
            <a:r>
              <a:rPr lang="en-US" baseline="30000" dirty="0">
                <a:hlinkClick r:id="rId2" tooltip="See footnote a"/>
              </a:rPr>
              <a:t>a</a:t>
            </a:r>
            <a:r>
              <a:rPr lang="en-US" baseline="30000" dirty="0"/>
              <a:t>]</a:t>
            </a:r>
            <a:r>
              <a:rPr lang="en-US" dirty="0"/>
              <a:t> the Lord’s glory, are being transformed into his image with ever-increasing glory, which comes from the Lord, who is the Spirit.</a:t>
            </a:r>
          </a:p>
          <a:p>
            <a:endParaRPr lang="en-US" dirty="0"/>
          </a:p>
        </p:txBody>
      </p:sp>
    </p:spTree>
    <p:extLst>
      <p:ext uri="{BB962C8B-B14F-4D97-AF65-F5344CB8AC3E}">
        <p14:creationId xmlns:p14="http://schemas.microsoft.com/office/powerpoint/2010/main" val="772765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D3B17-E3A4-9D4B-888A-3D087AF93961}"/>
              </a:ext>
            </a:extLst>
          </p:cNvPr>
          <p:cNvSpPr>
            <a:spLocks noGrp="1"/>
          </p:cNvSpPr>
          <p:nvPr>
            <p:ph type="title"/>
          </p:nvPr>
        </p:nvSpPr>
        <p:spPr/>
        <p:txBody>
          <a:bodyPr/>
          <a:lstStyle/>
          <a:p>
            <a:r>
              <a:rPr lang="en-US" u="sng" dirty="0"/>
              <a:t>2. Ministry</a:t>
            </a:r>
          </a:p>
        </p:txBody>
      </p:sp>
      <p:sp>
        <p:nvSpPr>
          <p:cNvPr id="3" name="Content Placeholder 2">
            <a:extLst>
              <a:ext uri="{FF2B5EF4-FFF2-40B4-BE49-F238E27FC236}">
                <a16:creationId xmlns:a16="http://schemas.microsoft.com/office/drawing/2014/main" id="{FEEF6194-5971-E349-831D-D05298328E6D}"/>
              </a:ext>
            </a:extLst>
          </p:cNvPr>
          <p:cNvSpPr>
            <a:spLocks noGrp="1"/>
          </p:cNvSpPr>
          <p:nvPr>
            <p:ph idx="1"/>
          </p:nvPr>
        </p:nvSpPr>
        <p:spPr/>
        <p:txBody>
          <a:bodyPr/>
          <a:lstStyle/>
          <a:p>
            <a:r>
              <a:rPr lang="en-US" dirty="0"/>
              <a:t>The second area to which we must give attention if we are to mature in ministry is the fruits of that ministry.</a:t>
            </a:r>
          </a:p>
          <a:p>
            <a:r>
              <a:rPr lang="en-US" dirty="0"/>
              <a:t>Jesus pointed to this area as He warned the disciples about false prophets who would come to them as ferocious wolves in sheep’s clothing. He said of true ministers that “by their fruit you will recognize them.” (pg. 72-74)</a:t>
            </a:r>
          </a:p>
        </p:txBody>
      </p:sp>
    </p:spTree>
    <p:extLst>
      <p:ext uri="{BB962C8B-B14F-4D97-AF65-F5344CB8AC3E}">
        <p14:creationId xmlns:p14="http://schemas.microsoft.com/office/powerpoint/2010/main" val="247143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C1AFD9-2CE0-AD4F-AA9C-F0579ED6CE20}"/>
              </a:ext>
            </a:extLst>
          </p:cNvPr>
          <p:cNvSpPr>
            <a:spLocks noGrp="1"/>
          </p:cNvSpPr>
          <p:nvPr>
            <p:ph idx="1"/>
          </p:nvPr>
        </p:nvSpPr>
        <p:spPr>
          <a:xfrm>
            <a:off x="1103312" y="1100138"/>
            <a:ext cx="8946541" cy="5148261"/>
          </a:xfrm>
        </p:spPr>
        <p:txBody>
          <a:bodyPr/>
          <a:lstStyle/>
          <a:p>
            <a:r>
              <a:rPr lang="en-US" dirty="0"/>
              <a:t>Matthew 7:15-20 True and False Prophets</a:t>
            </a:r>
          </a:p>
          <a:p>
            <a:r>
              <a:rPr lang="en-US" b="1" baseline="30000" dirty="0"/>
              <a:t>15 </a:t>
            </a:r>
            <a:r>
              <a:rPr lang="en-US" dirty="0"/>
              <a:t>“Watch out for false prophets. They come to you in sheep’s clothing, but inwardly they are ferocious wolves. </a:t>
            </a:r>
            <a:r>
              <a:rPr lang="en-US" b="1" baseline="30000" dirty="0"/>
              <a:t>16 </a:t>
            </a:r>
            <a:r>
              <a:rPr lang="en-US" dirty="0"/>
              <a:t>By their fruit you will recognize them. Do people pick grapes from </a:t>
            </a:r>
            <a:r>
              <a:rPr lang="en-US" dirty="0" err="1"/>
              <a:t>thornbushes</a:t>
            </a:r>
            <a:r>
              <a:rPr lang="en-US" dirty="0"/>
              <a:t>, or figs from thistles? </a:t>
            </a:r>
            <a:r>
              <a:rPr lang="en-US" b="1" baseline="30000" dirty="0"/>
              <a:t>17 </a:t>
            </a:r>
            <a:r>
              <a:rPr lang="en-US" dirty="0"/>
              <a:t>Likewise, every good tree bears good fruit, but a bad tree bears bad fruit. </a:t>
            </a:r>
            <a:r>
              <a:rPr lang="en-US" b="1" baseline="30000" dirty="0"/>
              <a:t>18 </a:t>
            </a:r>
            <a:r>
              <a:rPr lang="en-US" dirty="0"/>
              <a:t>A good tree cannot bear bad fruit, and a bad tree cannot bear good fruit. </a:t>
            </a:r>
            <a:r>
              <a:rPr lang="en-US" b="1" baseline="30000" dirty="0"/>
              <a:t>19 </a:t>
            </a:r>
            <a:r>
              <a:rPr lang="en-US" dirty="0"/>
              <a:t>Every tree that does not bear good fruit is cut down and thrown into the fire. </a:t>
            </a:r>
            <a:r>
              <a:rPr lang="en-US" b="1" baseline="30000" dirty="0"/>
              <a:t>20 </a:t>
            </a:r>
            <a:r>
              <a:rPr lang="en-US" dirty="0"/>
              <a:t>Thus, by their fruit you will recognize them.</a:t>
            </a:r>
          </a:p>
          <a:p>
            <a:endParaRPr lang="en-US" dirty="0"/>
          </a:p>
        </p:txBody>
      </p:sp>
    </p:spTree>
    <p:extLst>
      <p:ext uri="{BB962C8B-B14F-4D97-AF65-F5344CB8AC3E}">
        <p14:creationId xmlns:p14="http://schemas.microsoft.com/office/powerpoint/2010/main" val="3860190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EA09-7CC8-D148-86DB-2CDF53684D18}"/>
              </a:ext>
            </a:extLst>
          </p:cNvPr>
          <p:cNvSpPr>
            <a:spLocks noGrp="1"/>
          </p:cNvSpPr>
          <p:nvPr>
            <p:ph type="title"/>
          </p:nvPr>
        </p:nvSpPr>
        <p:spPr/>
        <p:txBody>
          <a:bodyPr/>
          <a:lstStyle/>
          <a:p>
            <a:r>
              <a:rPr lang="en-US" dirty="0"/>
              <a:t>Function in Full Authority</a:t>
            </a:r>
          </a:p>
        </p:txBody>
      </p:sp>
      <p:sp>
        <p:nvSpPr>
          <p:cNvPr id="3" name="Content Placeholder 2">
            <a:extLst>
              <a:ext uri="{FF2B5EF4-FFF2-40B4-BE49-F238E27FC236}">
                <a16:creationId xmlns:a16="http://schemas.microsoft.com/office/drawing/2014/main" id="{52DD9A34-AAB8-484E-9312-48EB5B69D8B8}"/>
              </a:ext>
            </a:extLst>
          </p:cNvPr>
          <p:cNvSpPr>
            <a:spLocks noGrp="1"/>
          </p:cNvSpPr>
          <p:nvPr>
            <p:ph idx="1"/>
          </p:nvPr>
        </p:nvSpPr>
        <p:spPr/>
        <p:txBody>
          <a:bodyPr/>
          <a:lstStyle/>
          <a:p>
            <a:r>
              <a:rPr lang="en-US" dirty="0"/>
              <a:t>As New Testament ministers, it is time for us to function in the full authority given to us in Christ Jesus. </a:t>
            </a:r>
          </a:p>
          <a:p>
            <a:endParaRPr lang="en-US" dirty="0"/>
          </a:p>
          <a:p>
            <a:r>
              <a:rPr lang="en-US" dirty="0"/>
              <a:t>2 Corinthians 3:6 </a:t>
            </a:r>
          </a:p>
          <a:p>
            <a:r>
              <a:rPr lang="en-US" b="1" baseline="30000" dirty="0"/>
              <a:t>6 </a:t>
            </a:r>
            <a:r>
              <a:rPr lang="en-US" dirty="0"/>
              <a:t>He has made us competent as ministers of a new covenant—not of the letter but of the Spirit; for the letter kills, but the Spirit gives life.</a:t>
            </a:r>
          </a:p>
          <a:p>
            <a:endParaRPr lang="en-US" dirty="0"/>
          </a:p>
          <a:p>
            <a:r>
              <a:rPr lang="en-US" dirty="0"/>
              <a:t>All that the Holy Spirit has been commissioned to be and do for the Church, the New Testament minister can minister to God’s people. Ministers who understand this truth, and are ministering Spirit the same they minister the letter of the Word are “prophetic ministers”.</a:t>
            </a:r>
          </a:p>
        </p:txBody>
      </p:sp>
    </p:spTree>
    <p:extLst>
      <p:ext uri="{BB962C8B-B14F-4D97-AF65-F5344CB8AC3E}">
        <p14:creationId xmlns:p14="http://schemas.microsoft.com/office/powerpoint/2010/main" val="29196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D6EF-C498-3544-8AD5-50DCEC7E06EC}"/>
              </a:ext>
            </a:extLst>
          </p:cNvPr>
          <p:cNvSpPr>
            <a:spLocks noGrp="1"/>
          </p:cNvSpPr>
          <p:nvPr>
            <p:ph type="title"/>
          </p:nvPr>
        </p:nvSpPr>
        <p:spPr/>
        <p:txBody>
          <a:bodyPr/>
          <a:lstStyle/>
          <a:p>
            <a:r>
              <a:rPr lang="en-US" dirty="0"/>
              <a:t>Function in Full Authority</a:t>
            </a:r>
          </a:p>
        </p:txBody>
      </p:sp>
      <p:sp>
        <p:nvSpPr>
          <p:cNvPr id="3" name="Content Placeholder 2">
            <a:extLst>
              <a:ext uri="{FF2B5EF4-FFF2-40B4-BE49-F238E27FC236}">
                <a16:creationId xmlns:a16="http://schemas.microsoft.com/office/drawing/2014/main" id="{D3D09CD1-BCC4-3B4A-A937-094A9E469C8B}"/>
              </a:ext>
            </a:extLst>
          </p:cNvPr>
          <p:cNvSpPr>
            <a:spLocks noGrp="1"/>
          </p:cNvSpPr>
          <p:nvPr>
            <p:ph idx="1"/>
          </p:nvPr>
        </p:nvSpPr>
        <p:spPr/>
        <p:txBody>
          <a:bodyPr/>
          <a:lstStyle/>
          <a:p>
            <a:r>
              <a:rPr lang="en-US" dirty="0"/>
              <a:t>All New Testament ministers need to become able ministers in the Holy Spirit to prove that they truly manifest the kind of ministry God intends for them. </a:t>
            </a:r>
          </a:p>
          <a:p>
            <a:r>
              <a:rPr lang="en-US" dirty="0"/>
              <a:t>In light of this application of Paul’s words, all Christian ministers should be prophetic ministers, and all saints should manifest prophetic ministry. </a:t>
            </a:r>
          </a:p>
          <a:p>
            <a:r>
              <a:rPr lang="en-US" dirty="0"/>
              <a:t>This is one reason Paul commanded the Corinthian Christians to “desire spiritual gifts” (1 Cor. 14:1) and “covet prophesy” (v. 9), for we “may all prophesy (manifest prophetic ministry) one by one” (v. 31). </a:t>
            </a:r>
          </a:p>
          <a:p>
            <a:r>
              <a:rPr lang="en-US" dirty="0"/>
              <a:t>Let’s all obey the admonition of Paul to make full proof ministry by properly ministering both the Word and the Spirit of God.</a:t>
            </a:r>
          </a:p>
        </p:txBody>
      </p:sp>
    </p:spTree>
    <p:extLst>
      <p:ext uri="{BB962C8B-B14F-4D97-AF65-F5344CB8AC3E}">
        <p14:creationId xmlns:p14="http://schemas.microsoft.com/office/powerpoint/2010/main" val="388555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FBFA0-2553-2F4A-A014-E73E318736EF}"/>
              </a:ext>
            </a:extLst>
          </p:cNvPr>
          <p:cNvSpPr>
            <a:spLocks noGrp="1"/>
          </p:cNvSpPr>
          <p:nvPr>
            <p:ph type="title"/>
          </p:nvPr>
        </p:nvSpPr>
        <p:spPr/>
        <p:txBody>
          <a:bodyPr/>
          <a:lstStyle/>
          <a:p>
            <a:pPr algn="ctr"/>
            <a:r>
              <a:rPr lang="en-US" dirty="0"/>
              <a:t>Jacob &amp; Joseph</a:t>
            </a:r>
          </a:p>
        </p:txBody>
      </p:sp>
      <p:sp>
        <p:nvSpPr>
          <p:cNvPr id="3" name="Content Placeholder 2">
            <a:extLst>
              <a:ext uri="{FF2B5EF4-FFF2-40B4-BE49-F238E27FC236}">
                <a16:creationId xmlns:a16="http://schemas.microsoft.com/office/drawing/2014/main" id="{29EFB73B-31B5-EA4D-AFBA-720F3E6EBC2E}"/>
              </a:ext>
            </a:extLst>
          </p:cNvPr>
          <p:cNvSpPr>
            <a:spLocks noGrp="1"/>
          </p:cNvSpPr>
          <p:nvPr>
            <p:ph idx="1"/>
          </p:nvPr>
        </p:nvSpPr>
        <p:spPr/>
        <p:txBody>
          <a:bodyPr/>
          <a:lstStyle/>
          <a:p>
            <a:r>
              <a:rPr lang="en-US" dirty="0"/>
              <a:t>The Biblical characters of Joseph and Jacob provide us with a useful study in contrasts with regard to their attitude toward life and ministry.</a:t>
            </a:r>
          </a:p>
          <a:p>
            <a:r>
              <a:rPr lang="en-US" dirty="0"/>
              <a:t>We find that Jacob’s root problem of a pessimistic personality hinders ministry, while Joseph’s perspective and principles of life can persevere a minister through difficult times.</a:t>
            </a:r>
          </a:p>
          <a:p>
            <a:r>
              <a:rPr lang="en-US" dirty="0"/>
              <a:t>We want to avoid the pitfalls of the former and imitate the example of the latter.</a:t>
            </a:r>
          </a:p>
        </p:txBody>
      </p:sp>
    </p:spTree>
    <p:extLst>
      <p:ext uri="{BB962C8B-B14F-4D97-AF65-F5344CB8AC3E}">
        <p14:creationId xmlns:p14="http://schemas.microsoft.com/office/powerpoint/2010/main" val="1634197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5A225-A556-EA46-9798-F8CB577293D0}"/>
              </a:ext>
            </a:extLst>
          </p:cNvPr>
          <p:cNvSpPr>
            <a:spLocks noGrp="1"/>
          </p:cNvSpPr>
          <p:nvPr>
            <p:ph type="title"/>
          </p:nvPr>
        </p:nvSpPr>
        <p:spPr/>
        <p:txBody>
          <a:bodyPr/>
          <a:lstStyle/>
          <a:p>
            <a:r>
              <a:rPr lang="en-US" u="sng" dirty="0"/>
              <a:t>3. Message</a:t>
            </a:r>
          </a:p>
        </p:txBody>
      </p:sp>
      <p:sp>
        <p:nvSpPr>
          <p:cNvPr id="3" name="Content Placeholder 2">
            <a:extLst>
              <a:ext uri="{FF2B5EF4-FFF2-40B4-BE49-F238E27FC236}">
                <a16:creationId xmlns:a16="http://schemas.microsoft.com/office/drawing/2014/main" id="{8E03AC96-7923-8947-B3C3-39BE13DBE0E7}"/>
              </a:ext>
            </a:extLst>
          </p:cNvPr>
          <p:cNvSpPr>
            <a:spLocks noGrp="1"/>
          </p:cNvSpPr>
          <p:nvPr>
            <p:ph idx="1"/>
          </p:nvPr>
        </p:nvSpPr>
        <p:spPr/>
        <p:txBody>
          <a:bodyPr/>
          <a:lstStyle/>
          <a:p>
            <a:r>
              <a:rPr lang="en-US" dirty="0"/>
              <a:t>The Bible says we should be “speaking the truth in love” (Eph 4:15). Paul tells us here that the message of a mature minister should first of all be life-giving present truth.</a:t>
            </a:r>
          </a:p>
          <a:p>
            <a:r>
              <a:rPr lang="en-US" dirty="0"/>
              <a:t>It should present the Word of God in a way that is thoroughly scriptural, doctrinally sound, and well-balanced in the light of the full testimony of the Bible.</a:t>
            </a:r>
          </a:p>
          <a:p>
            <a:r>
              <a:rPr lang="en-US" dirty="0"/>
              <a:t>Second, Paul says, the message should be spoken in love. Not just the content but also the spirit of the message should be right. It is possible to be doctrinally right, but spiritually wrong. </a:t>
            </a:r>
          </a:p>
          <a:p>
            <a:r>
              <a:rPr lang="en-US" dirty="0"/>
              <a:t>For example, the Pharisees had the right doctrine, but their spirit, their attitude, and their relationship with God were all wrong. They were full of pride, narrowmindedness, and self-righteousness.</a:t>
            </a:r>
          </a:p>
        </p:txBody>
      </p:sp>
    </p:spTree>
    <p:extLst>
      <p:ext uri="{BB962C8B-B14F-4D97-AF65-F5344CB8AC3E}">
        <p14:creationId xmlns:p14="http://schemas.microsoft.com/office/powerpoint/2010/main" val="3052867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CB97B-7962-CC43-B962-E9EBC9353F67}"/>
              </a:ext>
            </a:extLst>
          </p:cNvPr>
          <p:cNvSpPr>
            <a:spLocks noGrp="1"/>
          </p:cNvSpPr>
          <p:nvPr>
            <p:ph type="title"/>
          </p:nvPr>
        </p:nvSpPr>
        <p:spPr/>
        <p:txBody>
          <a:bodyPr/>
          <a:lstStyle/>
          <a:p>
            <a:r>
              <a:rPr lang="en-US" u="sng" dirty="0"/>
              <a:t>4. Maturity</a:t>
            </a:r>
          </a:p>
        </p:txBody>
      </p:sp>
      <p:sp>
        <p:nvSpPr>
          <p:cNvPr id="3" name="Content Placeholder 2">
            <a:extLst>
              <a:ext uri="{FF2B5EF4-FFF2-40B4-BE49-F238E27FC236}">
                <a16:creationId xmlns:a16="http://schemas.microsoft.com/office/drawing/2014/main" id="{67DEA789-1A1A-E044-9642-3FB672AA720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67183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9E6F4-0606-504B-8C78-6656AF24FC07}"/>
              </a:ext>
            </a:extLst>
          </p:cNvPr>
          <p:cNvSpPr>
            <a:spLocks noGrp="1"/>
          </p:cNvSpPr>
          <p:nvPr>
            <p:ph type="title"/>
          </p:nvPr>
        </p:nvSpPr>
        <p:spPr/>
        <p:txBody>
          <a:bodyPr/>
          <a:lstStyle/>
          <a:p>
            <a:r>
              <a:rPr lang="en-US" u="sng" dirty="0"/>
              <a:t>5. Marriage</a:t>
            </a:r>
          </a:p>
        </p:txBody>
      </p:sp>
      <p:sp>
        <p:nvSpPr>
          <p:cNvPr id="3" name="Content Placeholder 2">
            <a:extLst>
              <a:ext uri="{FF2B5EF4-FFF2-40B4-BE49-F238E27FC236}">
                <a16:creationId xmlns:a16="http://schemas.microsoft.com/office/drawing/2014/main" id="{0EC48B5F-F6D7-EA4B-A610-EC15D6156E3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50358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49B55-93A9-6245-89C4-D0E059FA23C9}"/>
              </a:ext>
            </a:extLst>
          </p:cNvPr>
          <p:cNvSpPr>
            <a:spLocks noGrp="1"/>
          </p:cNvSpPr>
          <p:nvPr>
            <p:ph type="title"/>
          </p:nvPr>
        </p:nvSpPr>
        <p:spPr/>
        <p:txBody>
          <a:bodyPr/>
          <a:lstStyle/>
          <a:p>
            <a:pPr algn="ctr"/>
            <a:r>
              <a:rPr lang="en-US" dirty="0"/>
              <a:t>Jacob’s Negativism</a:t>
            </a:r>
          </a:p>
        </p:txBody>
      </p:sp>
      <p:sp>
        <p:nvSpPr>
          <p:cNvPr id="3" name="Content Placeholder 2">
            <a:extLst>
              <a:ext uri="{FF2B5EF4-FFF2-40B4-BE49-F238E27FC236}">
                <a16:creationId xmlns:a16="http://schemas.microsoft.com/office/drawing/2014/main" id="{0E70CD5D-9AC1-1748-8122-6E947311C67D}"/>
              </a:ext>
            </a:extLst>
          </p:cNvPr>
          <p:cNvSpPr>
            <a:spLocks noGrp="1"/>
          </p:cNvSpPr>
          <p:nvPr>
            <p:ph idx="1"/>
          </p:nvPr>
        </p:nvSpPr>
        <p:spPr/>
        <p:txBody>
          <a:bodyPr/>
          <a:lstStyle/>
          <a:p>
            <a:r>
              <a:rPr lang="en-US" dirty="0"/>
              <a:t>Jacob is typical of even some present-day prophets with a persecution complex and a negative attitude toward other people and ministry.</a:t>
            </a:r>
          </a:p>
          <a:p>
            <a:r>
              <a:rPr lang="en-US" dirty="0"/>
              <a:t>Jacob had conflict with his father and older brother. (Example: Prophetic minister who has had to leave his or her denomination or home church due to conflict with the pastor or leaders.) (Genesis 42:36; 47:9)</a:t>
            </a:r>
          </a:p>
        </p:txBody>
      </p:sp>
    </p:spTree>
    <p:extLst>
      <p:ext uri="{BB962C8B-B14F-4D97-AF65-F5344CB8AC3E}">
        <p14:creationId xmlns:p14="http://schemas.microsoft.com/office/powerpoint/2010/main" val="4179732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0A040-08E0-F44E-B9A2-49C664E19271}"/>
              </a:ext>
            </a:extLst>
          </p:cNvPr>
          <p:cNvSpPr>
            <a:spLocks noGrp="1"/>
          </p:cNvSpPr>
          <p:nvPr>
            <p:ph type="title"/>
          </p:nvPr>
        </p:nvSpPr>
        <p:spPr/>
        <p:txBody>
          <a:bodyPr/>
          <a:lstStyle/>
          <a:p>
            <a:r>
              <a:rPr lang="en-US" dirty="0"/>
              <a:t>Conflict follows Jacob….</a:t>
            </a:r>
            <a:br>
              <a:rPr lang="en-US" dirty="0"/>
            </a:br>
            <a:endParaRPr lang="en-US" dirty="0"/>
          </a:p>
        </p:txBody>
      </p:sp>
      <p:sp>
        <p:nvSpPr>
          <p:cNvPr id="3" name="Content Placeholder 2">
            <a:extLst>
              <a:ext uri="{FF2B5EF4-FFF2-40B4-BE49-F238E27FC236}">
                <a16:creationId xmlns:a16="http://schemas.microsoft.com/office/drawing/2014/main" id="{FB85D7E3-6D78-004D-838A-86C49D18828D}"/>
              </a:ext>
            </a:extLst>
          </p:cNvPr>
          <p:cNvSpPr>
            <a:spLocks noGrp="1"/>
          </p:cNvSpPr>
          <p:nvPr>
            <p:ph idx="1"/>
          </p:nvPr>
        </p:nvSpPr>
        <p:spPr/>
        <p:txBody>
          <a:bodyPr/>
          <a:lstStyle/>
          <a:p>
            <a:r>
              <a:rPr lang="en-US" dirty="0"/>
              <a:t>After Jacob had left his home, conflict continued. He worked for his uncle Laban, a man who constantly tried to use him, deceive him and manipulate him into building his own kingdom. Jacob had to outwit and manipulate Laban in order to survive and prosper. </a:t>
            </a:r>
          </a:p>
          <a:p>
            <a:r>
              <a:rPr lang="en-US" dirty="0"/>
              <a:t>When Jacob met God and was transformed, he ceased his manipulating methods. But he retained a negative attitude. Every time something unpleasant happened to him, he concluded, “All things are against me.” (Gen 47:9).</a:t>
            </a:r>
          </a:p>
          <a:p>
            <a:pPr marL="0" indent="0">
              <a:buNone/>
            </a:pPr>
            <a:r>
              <a:rPr lang="en-US" dirty="0"/>
              <a:t> </a:t>
            </a:r>
          </a:p>
        </p:txBody>
      </p:sp>
    </p:spTree>
    <p:extLst>
      <p:ext uri="{BB962C8B-B14F-4D97-AF65-F5344CB8AC3E}">
        <p14:creationId xmlns:p14="http://schemas.microsoft.com/office/powerpoint/2010/main" val="113644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AE82D-FCB8-504A-B20B-BF71AA20F8F5}"/>
              </a:ext>
            </a:extLst>
          </p:cNvPr>
          <p:cNvSpPr>
            <a:spLocks noGrp="1"/>
          </p:cNvSpPr>
          <p:nvPr>
            <p:ph type="title"/>
          </p:nvPr>
        </p:nvSpPr>
        <p:spPr/>
        <p:txBody>
          <a:bodyPr/>
          <a:lstStyle/>
          <a:p>
            <a:r>
              <a:rPr lang="en-US" dirty="0"/>
              <a:t>Overcome… You Choose!</a:t>
            </a:r>
          </a:p>
        </p:txBody>
      </p:sp>
      <p:sp>
        <p:nvSpPr>
          <p:cNvPr id="3" name="Content Placeholder 2">
            <a:extLst>
              <a:ext uri="{FF2B5EF4-FFF2-40B4-BE49-F238E27FC236}">
                <a16:creationId xmlns:a16="http://schemas.microsoft.com/office/drawing/2014/main" id="{AE0F634D-3907-C649-B4DB-D0CE4DF8EFAD}"/>
              </a:ext>
            </a:extLst>
          </p:cNvPr>
          <p:cNvSpPr>
            <a:spLocks noGrp="1"/>
          </p:cNvSpPr>
          <p:nvPr>
            <p:ph idx="1"/>
          </p:nvPr>
        </p:nvSpPr>
        <p:spPr/>
        <p:txBody>
          <a:bodyPr/>
          <a:lstStyle/>
          <a:p>
            <a:r>
              <a:rPr lang="en-US" dirty="0"/>
              <a:t>Prophetic ministers with a background and personality like Jacob’s will continually have to overcome the feeling that others are trying to use them or are working against them. Every tragedy or setback brings a response of pessimism, discouragement, self-pity, and complaining, with periods of non-productivity.</a:t>
            </a:r>
          </a:p>
          <a:p>
            <a:r>
              <a:rPr lang="en-US" dirty="0"/>
              <a:t>YOU HAVE TO RECOGNIZE THIS AND CHOOSE TO OVERCOME IN JESUS!</a:t>
            </a:r>
          </a:p>
        </p:txBody>
      </p:sp>
    </p:spTree>
    <p:extLst>
      <p:ext uri="{BB962C8B-B14F-4D97-AF65-F5344CB8AC3E}">
        <p14:creationId xmlns:p14="http://schemas.microsoft.com/office/powerpoint/2010/main" val="1826948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BB769-816C-EA48-9796-FDD460AE0FAD}"/>
              </a:ext>
            </a:extLst>
          </p:cNvPr>
          <p:cNvSpPr>
            <a:spLocks noGrp="1"/>
          </p:cNvSpPr>
          <p:nvPr>
            <p:ph type="title"/>
          </p:nvPr>
        </p:nvSpPr>
        <p:spPr/>
        <p:txBody>
          <a:bodyPr/>
          <a:lstStyle/>
          <a:p>
            <a:pPr algn="ctr"/>
            <a:r>
              <a:rPr lang="en-US" dirty="0"/>
              <a:t>Joseph’s Positive Perspective</a:t>
            </a:r>
          </a:p>
        </p:txBody>
      </p:sp>
      <p:sp>
        <p:nvSpPr>
          <p:cNvPr id="3" name="Content Placeholder 2">
            <a:extLst>
              <a:ext uri="{FF2B5EF4-FFF2-40B4-BE49-F238E27FC236}">
                <a16:creationId xmlns:a16="http://schemas.microsoft.com/office/drawing/2014/main" id="{E0AD30A6-EB77-BE4E-98A9-BB86C9EFBEAB}"/>
              </a:ext>
            </a:extLst>
          </p:cNvPr>
          <p:cNvSpPr>
            <a:spLocks noGrp="1"/>
          </p:cNvSpPr>
          <p:nvPr>
            <p:ph idx="1"/>
          </p:nvPr>
        </p:nvSpPr>
        <p:spPr/>
        <p:txBody>
          <a:bodyPr/>
          <a:lstStyle/>
          <a:p>
            <a:r>
              <a:rPr lang="en-US" dirty="0"/>
              <a:t>Prophets with the Joseph perspective have an overall view of God’s eternal purpose. </a:t>
            </a:r>
          </a:p>
          <a:p>
            <a:r>
              <a:rPr lang="en-US" dirty="0"/>
              <a:t>They never lose faith in the Lord’s original communication with them about His purpose for their lives. </a:t>
            </a:r>
          </a:p>
          <a:p>
            <a:r>
              <a:rPr lang="en-US" dirty="0"/>
              <a:t>Joseph believed that everything that happened to him was providentially ordained by God. He declared to his brothers, “Not you, God sent me to Egypt; you meant all that you did to me for evil, but God meant it to me for good (Gen. 45:5-8; 50:20).</a:t>
            </a:r>
          </a:p>
        </p:txBody>
      </p:sp>
    </p:spTree>
    <p:extLst>
      <p:ext uri="{BB962C8B-B14F-4D97-AF65-F5344CB8AC3E}">
        <p14:creationId xmlns:p14="http://schemas.microsoft.com/office/powerpoint/2010/main" val="2256971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E8753-965D-D64F-BCA7-6164C5F07A4F}"/>
              </a:ext>
            </a:extLst>
          </p:cNvPr>
          <p:cNvSpPr>
            <a:spLocks noGrp="1"/>
          </p:cNvSpPr>
          <p:nvPr>
            <p:ph type="title"/>
          </p:nvPr>
        </p:nvSpPr>
        <p:spPr/>
        <p:txBody>
          <a:bodyPr/>
          <a:lstStyle/>
          <a:p>
            <a:pPr algn="ctr"/>
            <a:r>
              <a:rPr lang="en-US" dirty="0"/>
              <a:t>Be like joseph – other examples</a:t>
            </a:r>
          </a:p>
        </p:txBody>
      </p:sp>
      <p:sp>
        <p:nvSpPr>
          <p:cNvPr id="3" name="Content Placeholder 2">
            <a:extLst>
              <a:ext uri="{FF2B5EF4-FFF2-40B4-BE49-F238E27FC236}">
                <a16:creationId xmlns:a16="http://schemas.microsoft.com/office/drawing/2014/main" id="{AEC3811B-0534-7848-9777-8038A8194346}"/>
              </a:ext>
            </a:extLst>
          </p:cNvPr>
          <p:cNvSpPr>
            <a:spLocks noGrp="1"/>
          </p:cNvSpPr>
          <p:nvPr>
            <p:ph idx="1"/>
          </p:nvPr>
        </p:nvSpPr>
        <p:spPr>
          <a:xfrm>
            <a:off x="1141413" y="2128839"/>
            <a:ext cx="9905998" cy="3662362"/>
          </a:xfrm>
        </p:spPr>
        <p:txBody>
          <a:bodyPr>
            <a:normAutofit/>
          </a:bodyPr>
          <a:lstStyle/>
          <a:p>
            <a:r>
              <a:rPr lang="en-US" dirty="0"/>
              <a:t>Joseph’s New Testament Counterpart in this regard, the apostle Paul, had the same perspective. Paul declared, “We know that all things work together for the good to them that love God, to them who are called according to His purpose” (Romans 8:28).</a:t>
            </a:r>
          </a:p>
          <a:p>
            <a:r>
              <a:rPr lang="en-US" dirty="0"/>
              <a:t>Prophets with the Joseph personality believe as he did that God is providentially directing all the affairs of their lives as they seek to do His will and fulfill His purpose. </a:t>
            </a:r>
          </a:p>
          <a:p>
            <a:r>
              <a:rPr lang="en-US" dirty="0"/>
              <a:t>They forgive quickly those who abuse them. They bless such people when they repent, allowing their former persecutors to share in God’s prosperity and promotion in their lives… Walk free from offense. </a:t>
            </a:r>
          </a:p>
        </p:txBody>
      </p:sp>
    </p:spTree>
    <p:extLst>
      <p:ext uri="{BB962C8B-B14F-4D97-AF65-F5344CB8AC3E}">
        <p14:creationId xmlns:p14="http://schemas.microsoft.com/office/powerpoint/2010/main" val="370464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85DFC-00B2-E54C-89B0-696D06D9E980}"/>
              </a:ext>
            </a:extLst>
          </p:cNvPr>
          <p:cNvSpPr>
            <a:spLocks noGrp="1"/>
          </p:cNvSpPr>
          <p:nvPr>
            <p:ph type="title"/>
          </p:nvPr>
        </p:nvSpPr>
        <p:spPr/>
        <p:txBody>
          <a:bodyPr/>
          <a:lstStyle/>
          <a:p>
            <a:pPr algn="ctr"/>
            <a:r>
              <a:rPr lang="en-US" dirty="0"/>
              <a:t>Be open to correction</a:t>
            </a:r>
          </a:p>
        </p:txBody>
      </p:sp>
      <p:sp>
        <p:nvSpPr>
          <p:cNvPr id="3" name="Content Placeholder 2">
            <a:extLst>
              <a:ext uri="{FF2B5EF4-FFF2-40B4-BE49-F238E27FC236}">
                <a16:creationId xmlns:a16="http://schemas.microsoft.com/office/drawing/2014/main" id="{188E5639-DCAB-A744-A931-37C0710261BE}"/>
              </a:ext>
            </a:extLst>
          </p:cNvPr>
          <p:cNvSpPr>
            <a:spLocks noGrp="1"/>
          </p:cNvSpPr>
          <p:nvPr>
            <p:ph idx="1"/>
          </p:nvPr>
        </p:nvSpPr>
        <p:spPr/>
        <p:txBody>
          <a:bodyPr/>
          <a:lstStyle/>
          <a:p>
            <a:pPr marL="0" indent="0" algn="ctr">
              <a:buNone/>
            </a:pPr>
            <a:r>
              <a:rPr lang="en-US" dirty="0"/>
              <a:t>IF you realize you have been operating with some of the attitudes and character flaws of Jacob, be open to change! God want to heal you and set you free. Free to be who He has called you to be!</a:t>
            </a:r>
          </a:p>
        </p:txBody>
      </p:sp>
    </p:spTree>
    <p:extLst>
      <p:ext uri="{BB962C8B-B14F-4D97-AF65-F5344CB8AC3E}">
        <p14:creationId xmlns:p14="http://schemas.microsoft.com/office/powerpoint/2010/main" val="40623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9841-6B10-3B40-AD3A-0714E0592087}"/>
              </a:ext>
            </a:extLst>
          </p:cNvPr>
          <p:cNvSpPr>
            <a:spLocks noGrp="1"/>
          </p:cNvSpPr>
          <p:nvPr>
            <p:ph type="title"/>
          </p:nvPr>
        </p:nvSpPr>
        <p:spPr/>
        <p:txBody>
          <a:bodyPr>
            <a:normAutofit fontScale="90000"/>
          </a:bodyPr>
          <a:lstStyle/>
          <a:p>
            <a:pPr algn="ctr"/>
            <a:r>
              <a:rPr lang="en-US" dirty="0"/>
              <a:t>The 10 m’s for maturing &amp; maintaining ministry &amp; discerning true &amp; false ministries</a:t>
            </a:r>
          </a:p>
        </p:txBody>
      </p:sp>
      <p:sp>
        <p:nvSpPr>
          <p:cNvPr id="3" name="Content Placeholder 2">
            <a:extLst>
              <a:ext uri="{FF2B5EF4-FFF2-40B4-BE49-F238E27FC236}">
                <a16:creationId xmlns:a16="http://schemas.microsoft.com/office/drawing/2014/main" id="{79FAB182-016C-D440-9D93-82B5571F9F6D}"/>
              </a:ext>
            </a:extLst>
          </p:cNvPr>
          <p:cNvSpPr>
            <a:spLocks noGrp="1"/>
          </p:cNvSpPr>
          <p:nvPr>
            <p:ph idx="1"/>
          </p:nvPr>
        </p:nvSpPr>
        <p:spPr>
          <a:xfrm>
            <a:off x="1141413" y="2314575"/>
            <a:ext cx="9905998" cy="4271962"/>
          </a:xfrm>
        </p:spPr>
        <p:txBody>
          <a:bodyPr>
            <a:normAutofit lnSpcReduction="10000"/>
          </a:bodyPr>
          <a:lstStyle/>
          <a:p>
            <a:pPr marL="457200" indent="-457200">
              <a:buFont typeface="+mj-lt"/>
              <a:buAutoNum type="arabicPeriod"/>
            </a:pPr>
            <a:r>
              <a:rPr lang="en-US" b="1" dirty="0"/>
              <a:t>Manhood (Womanhood)</a:t>
            </a:r>
          </a:p>
          <a:p>
            <a:pPr marL="457200" indent="-457200">
              <a:buFont typeface="+mj-lt"/>
              <a:buAutoNum type="arabicPeriod"/>
            </a:pPr>
            <a:r>
              <a:rPr lang="en-US" b="1" dirty="0"/>
              <a:t>Ministry</a:t>
            </a:r>
          </a:p>
          <a:p>
            <a:pPr marL="457200" indent="-457200">
              <a:buFont typeface="+mj-lt"/>
              <a:buAutoNum type="arabicPeriod"/>
            </a:pPr>
            <a:r>
              <a:rPr lang="en-US" b="1" dirty="0"/>
              <a:t>Message</a:t>
            </a:r>
          </a:p>
          <a:p>
            <a:pPr marL="457200" indent="-457200">
              <a:buFont typeface="+mj-lt"/>
              <a:buAutoNum type="arabicPeriod"/>
            </a:pPr>
            <a:r>
              <a:rPr lang="en-US" b="1" dirty="0"/>
              <a:t>Maturity</a:t>
            </a:r>
          </a:p>
          <a:p>
            <a:pPr marL="457200" indent="-457200">
              <a:buFont typeface="+mj-lt"/>
              <a:buAutoNum type="arabicPeriod"/>
            </a:pPr>
            <a:r>
              <a:rPr lang="en-US" b="1" dirty="0"/>
              <a:t>Marriage</a:t>
            </a:r>
          </a:p>
          <a:p>
            <a:pPr marL="457200" indent="-457200">
              <a:buFont typeface="+mj-lt"/>
              <a:buAutoNum type="arabicPeriod"/>
            </a:pPr>
            <a:r>
              <a:rPr lang="en-US" b="1" dirty="0"/>
              <a:t>Methods</a:t>
            </a:r>
          </a:p>
          <a:p>
            <a:pPr marL="457200" indent="-457200">
              <a:buFont typeface="+mj-lt"/>
              <a:buAutoNum type="arabicPeriod"/>
            </a:pPr>
            <a:r>
              <a:rPr lang="en-US" b="1" dirty="0"/>
              <a:t>Manners</a:t>
            </a:r>
          </a:p>
          <a:p>
            <a:pPr marL="457200" indent="-457200">
              <a:buFont typeface="+mj-lt"/>
              <a:buAutoNum type="arabicPeriod"/>
            </a:pPr>
            <a:r>
              <a:rPr lang="en-US" b="1" dirty="0"/>
              <a:t>Money</a:t>
            </a:r>
          </a:p>
          <a:p>
            <a:pPr marL="457200" indent="-457200">
              <a:buFont typeface="+mj-lt"/>
              <a:buAutoNum type="arabicPeriod"/>
            </a:pPr>
            <a:r>
              <a:rPr lang="en-US" b="1" dirty="0"/>
              <a:t>Morality</a:t>
            </a:r>
          </a:p>
          <a:p>
            <a:pPr marL="457200" indent="-457200">
              <a:buFont typeface="+mj-lt"/>
              <a:buAutoNum type="arabicPeriod"/>
            </a:pPr>
            <a:r>
              <a:rPr lang="en-US" b="1" dirty="0"/>
              <a:t>Motive</a:t>
            </a:r>
          </a:p>
        </p:txBody>
      </p:sp>
    </p:spTree>
    <p:extLst>
      <p:ext uri="{BB962C8B-B14F-4D97-AF65-F5344CB8AC3E}">
        <p14:creationId xmlns:p14="http://schemas.microsoft.com/office/powerpoint/2010/main" val="3565582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{6F9AF06A-0F0E-924B-9FE5-E36B15CEC796}tf10001062</Template>
  <TotalTime>127</TotalTime>
  <Words>1660</Words>
  <Application>Microsoft Macintosh PowerPoint</Application>
  <PresentationFormat>Widescreen</PresentationFormat>
  <Paragraphs>85</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Gothic</vt:lpstr>
      <vt:lpstr>Wingdings 3</vt:lpstr>
      <vt:lpstr>Ion</vt:lpstr>
      <vt:lpstr>Prophets, Pitfalls, &amp; Principles</vt:lpstr>
      <vt:lpstr>Jacob &amp; Joseph</vt:lpstr>
      <vt:lpstr>Jacob’s Negativism</vt:lpstr>
      <vt:lpstr>Conflict follows Jacob…. </vt:lpstr>
      <vt:lpstr>Overcome… You Choose!</vt:lpstr>
      <vt:lpstr>Joseph’s Positive Perspective</vt:lpstr>
      <vt:lpstr>Be like joseph – other examples</vt:lpstr>
      <vt:lpstr>Be open to correction</vt:lpstr>
      <vt:lpstr>The 10 m’s for maturing &amp; maintaining ministry &amp; discerning true &amp; false ministries</vt:lpstr>
      <vt:lpstr>1. Manhood (or Womanhood)</vt:lpstr>
      <vt:lpstr>The Church race </vt:lpstr>
      <vt:lpstr>Make Christlike Character Your Aim</vt:lpstr>
      <vt:lpstr>Make Christlike Character Your Aim</vt:lpstr>
      <vt:lpstr>Judging Ministers</vt:lpstr>
      <vt:lpstr>PowerPoint Presentation</vt:lpstr>
      <vt:lpstr>2. Ministry</vt:lpstr>
      <vt:lpstr>PowerPoint Presentation</vt:lpstr>
      <vt:lpstr>Function in Full Authority</vt:lpstr>
      <vt:lpstr>Function in Full Authority</vt:lpstr>
      <vt:lpstr>3. Message</vt:lpstr>
      <vt:lpstr>4. Maturity</vt:lpstr>
      <vt:lpstr>5. Marriage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Prophets, Pitfalls, &amp; Principles</dc:title>
  <dc:creator>Anna Love</dc:creator>
  <cp:lastModifiedBy>Anna Love</cp:lastModifiedBy>
  <cp:revision>13</cp:revision>
  <dcterms:created xsi:type="dcterms:W3CDTF">2019-10-18T16:41:36Z</dcterms:created>
  <dcterms:modified xsi:type="dcterms:W3CDTF">2019-10-23T20:17:01Z</dcterms:modified>
</cp:coreProperties>
</file>