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1" r:id="rId3"/>
    <p:sldId id="279" r:id="rId4"/>
    <p:sldId id="258" r:id="rId5"/>
    <p:sldId id="259" r:id="rId6"/>
    <p:sldId id="267" r:id="rId7"/>
    <p:sldId id="265" r:id="rId8"/>
    <p:sldId id="260" r:id="rId9"/>
    <p:sldId id="261" r:id="rId10"/>
    <p:sldId id="266" r:id="rId11"/>
    <p:sldId id="272" r:id="rId12"/>
    <p:sldId id="273" r:id="rId13"/>
    <p:sldId id="275" r:id="rId14"/>
    <p:sldId id="274" r:id="rId15"/>
    <p:sldId id="276" r:id="rId16"/>
    <p:sldId id="268" r:id="rId17"/>
    <p:sldId id="269" r:id="rId18"/>
    <p:sldId id="262" r:id="rId19"/>
    <p:sldId id="263" r:id="rId20"/>
    <p:sldId id="270"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87" d="100"/>
          <a:sy n="87" d="100"/>
        </p:scale>
        <p:origin x="-146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C9ECA1-F3FE-4691-953A-23EBA2740D49}" type="datetimeFigureOut">
              <a:rPr lang="en-US" smtClean="0"/>
              <a:t>4/3/2019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15CB24-F480-4F7B-B337-01FBF73EAE23}" type="slidenum">
              <a:rPr lang="en-US" smtClean="0"/>
              <a:t>‹#›</a:t>
            </a:fld>
            <a:endParaRPr lang="en-US"/>
          </a:p>
        </p:txBody>
      </p:sp>
    </p:spTree>
    <p:extLst>
      <p:ext uri="{BB962C8B-B14F-4D97-AF65-F5344CB8AC3E}">
        <p14:creationId xmlns:p14="http://schemas.microsoft.com/office/powerpoint/2010/main" val="4252989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15CB24-F480-4F7B-B337-01FBF73EAE23}" type="slidenum">
              <a:rPr lang="en-US" smtClean="0"/>
              <a:t>17</a:t>
            </a:fld>
            <a:endParaRPr lang="en-US"/>
          </a:p>
        </p:txBody>
      </p:sp>
    </p:spTree>
    <p:extLst>
      <p:ext uri="{BB962C8B-B14F-4D97-AF65-F5344CB8AC3E}">
        <p14:creationId xmlns:p14="http://schemas.microsoft.com/office/powerpoint/2010/main" val="2694511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E81B62-97D3-4F3A-9DA5-912866EDEDD0}"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28D4F-3B0F-4EBA-BCEB-9F99126171AB}" type="slidenum">
              <a:rPr lang="en-US" smtClean="0"/>
              <a:t>‹#›</a:t>
            </a:fld>
            <a:endParaRPr lang="en-US"/>
          </a:p>
        </p:txBody>
      </p:sp>
    </p:spTree>
    <p:extLst>
      <p:ext uri="{BB962C8B-B14F-4D97-AF65-F5344CB8AC3E}">
        <p14:creationId xmlns:p14="http://schemas.microsoft.com/office/powerpoint/2010/main" val="30949366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81B62-97D3-4F3A-9DA5-912866EDEDD0}"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28D4F-3B0F-4EBA-BCEB-9F99126171AB}" type="slidenum">
              <a:rPr lang="en-US" smtClean="0"/>
              <a:t>‹#›</a:t>
            </a:fld>
            <a:endParaRPr lang="en-US"/>
          </a:p>
        </p:txBody>
      </p:sp>
    </p:spTree>
    <p:extLst>
      <p:ext uri="{BB962C8B-B14F-4D97-AF65-F5344CB8AC3E}">
        <p14:creationId xmlns:p14="http://schemas.microsoft.com/office/powerpoint/2010/main" val="162541001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81B62-97D3-4F3A-9DA5-912866EDEDD0}"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28D4F-3B0F-4EBA-BCEB-9F99126171AB}" type="slidenum">
              <a:rPr lang="en-US" smtClean="0"/>
              <a:t>‹#›</a:t>
            </a:fld>
            <a:endParaRPr lang="en-US"/>
          </a:p>
        </p:txBody>
      </p:sp>
    </p:spTree>
    <p:extLst>
      <p:ext uri="{BB962C8B-B14F-4D97-AF65-F5344CB8AC3E}">
        <p14:creationId xmlns:p14="http://schemas.microsoft.com/office/powerpoint/2010/main" val="115439121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81B62-97D3-4F3A-9DA5-912866EDEDD0}"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28D4F-3B0F-4EBA-BCEB-9F99126171AB}" type="slidenum">
              <a:rPr lang="en-US" smtClean="0"/>
              <a:t>‹#›</a:t>
            </a:fld>
            <a:endParaRPr lang="en-US"/>
          </a:p>
        </p:txBody>
      </p:sp>
    </p:spTree>
    <p:extLst>
      <p:ext uri="{BB962C8B-B14F-4D97-AF65-F5344CB8AC3E}">
        <p14:creationId xmlns:p14="http://schemas.microsoft.com/office/powerpoint/2010/main" val="297067411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E81B62-97D3-4F3A-9DA5-912866EDEDD0}"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28D4F-3B0F-4EBA-BCEB-9F99126171AB}" type="slidenum">
              <a:rPr lang="en-US" smtClean="0"/>
              <a:t>‹#›</a:t>
            </a:fld>
            <a:endParaRPr lang="en-US"/>
          </a:p>
        </p:txBody>
      </p:sp>
    </p:spTree>
    <p:extLst>
      <p:ext uri="{BB962C8B-B14F-4D97-AF65-F5344CB8AC3E}">
        <p14:creationId xmlns:p14="http://schemas.microsoft.com/office/powerpoint/2010/main" val="367221892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E81B62-97D3-4F3A-9DA5-912866EDEDD0}"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28D4F-3B0F-4EBA-BCEB-9F99126171AB}" type="slidenum">
              <a:rPr lang="en-US" smtClean="0"/>
              <a:t>‹#›</a:t>
            </a:fld>
            <a:endParaRPr lang="en-US"/>
          </a:p>
        </p:txBody>
      </p:sp>
    </p:spTree>
    <p:extLst>
      <p:ext uri="{BB962C8B-B14F-4D97-AF65-F5344CB8AC3E}">
        <p14:creationId xmlns:p14="http://schemas.microsoft.com/office/powerpoint/2010/main" val="82938835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E81B62-97D3-4F3A-9DA5-912866EDEDD0}" type="datetimeFigureOut">
              <a:rPr lang="en-US" smtClean="0"/>
              <a:t>4/3/2019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328D4F-3B0F-4EBA-BCEB-9F99126171AB}" type="slidenum">
              <a:rPr lang="en-US" smtClean="0"/>
              <a:t>‹#›</a:t>
            </a:fld>
            <a:endParaRPr lang="en-US"/>
          </a:p>
        </p:txBody>
      </p:sp>
    </p:spTree>
    <p:extLst>
      <p:ext uri="{BB962C8B-B14F-4D97-AF65-F5344CB8AC3E}">
        <p14:creationId xmlns:p14="http://schemas.microsoft.com/office/powerpoint/2010/main" val="267327979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E81B62-97D3-4F3A-9DA5-912866EDEDD0}" type="datetimeFigureOut">
              <a:rPr lang="en-US" smtClean="0"/>
              <a:t>4/3/2019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328D4F-3B0F-4EBA-BCEB-9F99126171AB}" type="slidenum">
              <a:rPr lang="en-US" smtClean="0"/>
              <a:t>‹#›</a:t>
            </a:fld>
            <a:endParaRPr lang="en-US"/>
          </a:p>
        </p:txBody>
      </p:sp>
    </p:spTree>
    <p:extLst>
      <p:ext uri="{BB962C8B-B14F-4D97-AF65-F5344CB8AC3E}">
        <p14:creationId xmlns:p14="http://schemas.microsoft.com/office/powerpoint/2010/main" val="97194585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81B62-97D3-4F3A-9DA5-912866EDEDD0}" type="datetimeFigureOut">
              <a:rPr lang="en-US" smtClean="0"/>
              <a:t>4/3/2019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328D4F-3B0F-4EBA-BCEB-9F99126171AB}" type="slidenum">
              <a:rPr lang="en-US" smtClean="0"/>
              <a:t>‹#›</a:t>
            </a:fld>
            <a:endParaRPr lang="en-US"/>
          </a:p>
        </p:txBody>
      </p:sp>
    </p:spTree>
    <p:extLst>
      <p:ext uri="{BB962C8B-B14F-4D97-AF65-F5344CB8AC3E}">
        <p14:creationId xmlns:p14="http://schemas.microsoft.com/office/powerpoint/2010/main" val="227816722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81B62-97D3-4F3A-9DA5-912866EDEDD0}"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28D4F-3B0F-4EBA-BCEB-9F99126171AB}" type="slidenum">
              <a:rPr lang="en-US" smtClean="0"/>
              <a:t>‹#›</a:t>
            </a:fld>
            <a:endParaRPr lang="en-US"/>
          </a:p>
        </p:txBody>
      </p:sp>
    </p:spTree>
    <p:extLst>
      <p:ext uri="{BB962C8B-B14F-4D97-AF65-F5344CB8AC3E}">
        <p14:creationId xmlns:p14="http://schemas.microsoft.com/office/powerpoint/2010/main" val="176101217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81B62-97D3-4F3A-9DA5-912866EDEDD0}"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28D4F-3B0F-4EBA-BCEB-9F99126171AB}" type="slidenum">
              <a:rPr lang="en-US" smtClean="0"/>
              <a:t>‹#›</a:t>
            </a:fld>
            <a:endParaRPr lang="en-US"/>
          </a:p>
        </p:txBody>
      </p:sp>
    </p:spTree>
    <p:extLst>
      <p:ext uri="{BB962C8B-B14F-4D97-AF65-F5344CB8AC3E}">
        <p14:creationId xmlns:p14="http://schemas.microsoft.com/office/powerpoint/2010/main" val="66134766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E81B62-97D3-4F3A-9DA5-912866EDEDD0}" type="datetimeFigureOut">
              <a:rPr lang="en-US" smtClean="0"/>
              <a:t>4/3/2019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28D4F-3B0F-4EBA-BCEB-9F99126171AB}" type="slidenum">
              <a:rPr lang="en-US" smtClean="0"/>
              <a:t>‹#›</a:t>
            </a:fld>
            <a:endParaRPr lang="en-US"/>
          </a:p>
        </p:txBody>
      </p:sp>
    </p:spTree>
    <p:extLst>
      <p:ext uri="{BB962C8B-B14F-4D97-AF65-F5344CB8AC3E}">
        <p14:creationId xmlns:p14="http://schemas.microsoft.com/office/powerpoint/2010/main" val="419181786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0"/>
            <a:ext cx="5334000" cy="6858000"/>
          </a:xfrm>
          <a:prstGeom prst="rect">
            <a:avLst/>
          </a:prstGeom>
        </p:spPr>
      </p:pic>
    </p:spTree>
    <p:extLst>
      <p:ext uri="{BB962C8B-B14F-4D97-AF65-F5344CB8AC3E}">
        <p14:creationId xmlns:p14="http://schemas.microsoft.com/office/powerpoint/2010/main" val="403236706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7899" y="533400"/>
            <a:ext cx="4572000" cy="3274551"/>
          </a:xfrm>
          <a:prstGeom prst="rect">
            <a:avLst/>
          </a:prstGeom>
        </p:spPr>
        <p:txBody>
          <a:bodyPr>
            <a:spAutoFit/>
          </a:bodyPr>
          <a:lstStyle/>
          <a:p>
            <a:pPr lvl="0" algn="ctr">
              <a:lnSpc>
                <a:spcPct val="115000"/>
              </a:lnSpc>
              <a:spcAft>
                <a:spcPts val="1000"/>
              </a:spcAft>
            </a:pPr>
            <a:r>
              <a:rPr lang="en-US" sz="3200" b="1" dirty="0">
                <a:solidFill>
                  <a:prstClr val="white"/>
                </a:solidFill>
                <a:latin typeface="Times New Roman" panose="02020603050405020304" pitchFamily="18" charset="0"/>
                <a:ea typeface="Times New Roman"/>
                <a:cs typeface="Times New Roman" panose="02020603050405020304" pitchFamily="18" charset="0"/>
              </a:rPr>
              <a:t>Constellation: Aries (Lamb</a:t>
            </a:r>
            <a:r>
              <a:rPr lang="en-US" sz="3200" b="1" dirty="0" smtClean="0">
                <a:solidFill>
                  <a:prstClr val="white"/>
                </a:solidFill>
                <a:latin typeface="Times New Roman" panose="02020603050405020304" pitchFamily="18" charset="0"/>
                <a:ea typeface="Times New Roman"/>
                <a:cs typeface="Times New Roman" panose="02020603050405020304" pitchFamily="18" charset="0"/>
              </a:rPr>
              <a:t>)</a:t>
            </a:r>
            <a:endParaRPr lang="en-US" sz="2800" b="1" dirty="0" smtClean="0">
              <a:solidFill>
                <a:prstClr val="white"/>
              </a:solidFill>
              <a:latin typeface="Times New Roman" panose="02020603050405020304" pitchFamily="18" charset="0"/>
              <a:ea typeface="Times New Roman"/>
              <a:cs typeface="Times New Roman" panose="02020603050405020304" pitchFamily="18" charset="0"/>
            </a:endParaRPr>
          </a:p>
          <a:p>
            <a:pPr lvl="0" algn="ctr">
              <a:lnSpc>
                <a:spcPct val="115000"/>
              </a:lnSpc>
              <a:spcAft>
                <a:spcPts val="1000"/>
              </a:spcAft>
            </a:pPr>
            <a:r>
              <a:rPr lang="en-US" sz="2400" b="1" dirty="0" smtClean="0">
                <a:solidFill>
                  <a:prstClr val="white"/>
                </a:solidFill>
                <a:latin typeface="Times New Roman" panose="02020603050405020304" pitchFamily="18" charset="0"/>
                <a:ea typeface="Times New Roman"/>
                <a:cs typeface="Times New Roman" panose="02020603050405020304" pitchFamily="18" charset="0"/>
              </a:rPr>
              <a:t>Celebrate the Passover lamb as heaven and earth connect</a:t>
            </a:r>
          </a:p>
          <a:p>
            <a:pPr lvl="0" algn="ctr">
              <a:lnSpc>
                <a:spcPct val="115000"/>
              </a:lnSpc>
              <a:spcAft>
                <a:spcPts val="1000"/>
              </a:spcAft>
            </a:pPr>
            <a:endParaRPr lang="en-US" sz="2400" b="1" dirty="0">
              <a:solidFill>
                <a:prstClr val="white"/>
              </a:solidFill>
              <a:latin typeface="Times New Roman" panose="02020603050405020304" pitchFamily="18" charset="0"/>
              <a:ea typeface="Times New Roman"/>
              <a:cs typeface="Times New Roman" panose="02020603050405020304" pitchFamily="18" charset="0"/>
            </a:endParaRPr>
          </a:p>
          <a:p>
            <a:pPr lvl="0" algn="ctr">
              <a:lnSpc>
                <a:spcPct val="115000"/>
              </a:lnSpc>
              <a:spcAft>
                <a:spcPts val="1000"/>
              </a:spcAft>
            </a:pPr>
            <a:endParaRPr lang="en-US" sz="2400" b="1" dirty="0">
              <a:solidFill>
                <a:prstClr val="white"/>
              </a:solidFill>
              <a:latin typeface="Times New Roman" panose="02020603050405020304" pitchFamily="18" charset="0"/>
              <a:ea typeface="Times New Roman"/>
              <a:cs typeface="Times New Roman" panose="02020603050405020304" pitchFamily="18" charset="0"/>
            </a:endParaRPr>
          </a:p>
        </p:txBody>
      </p:sp>
      <p:pic>
        <p:nvPicPr>
          <p:cNvPr id="2050" name="Picture 2" descr="C:\Users\broney.FGH.000\AppData\Local\Microsoft\Windows\Temporary Internet Files\Content.IE5\WEBNNV50\Arie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399" y="3124200"/>
            <a:ext cx="5714999"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37842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idx="1"/>
          </p:nvPr>
        </p:nvSpPr>
        <p:spPr/>
      </p:sp>
      <p:sp>
        <p:nvSpPr>
          <p:cNvPr id="4" name="Text Placeholder 3"/>
          <p:cNvSpPr>
            <a:spLocks noGrp="1"/>
          </p:cNvSpPr>
          <p:nvPr>
            <p:ph type="body" sz="half" idx="2"/>
          </p:nvPr>
        </p:nvSpPr>
        <p:spPr>
          <a:xfrm>
            <a:off x="1752600" y="5562600"/>
            <a:ext cx="5486400" cy="804862"/>
          </a:xfrm>
        </p:spPr>
        <p:txBody>
          <a:bodyPr>
            <a:normAutofit/>
          </a:bodyPr>
          <a:lstStyle/>
          <a:p>
            <a:r>
              <a:rPr lang="en-US" sz="2000" b="1" dirty="0" smtClean="0">
                <a:latin typeface="Times New Roman" panose="02020603050405020304" pitchFamily="18" charset="0"/>
                <a:cs typeface="Times New Roman" panose="02020603050405020304" pitchFamily="18" charset="0"/>
              </a:rPr>
              <a:t>The heavens declare the glory of God; the skies proclaim the work of His Hands. Psalms 19:1</a:t>
            </a:r>
            <a:endParaRPr lang="en-US" sz="2000" b="1" dirty="0">
              <a:latin typeface="Times New Roman" panose="02020603050405020304" pitchFamily="18" charset="0"/>
              <a:cs typeface="Times New Roman" panose="02020603050405020304" pitchFamily="18" charset="0"/>
            </a:endParaRPr>
          </a:p>
        </p:txBody>
      </p:sp>
      <p:pic>
        <p:nvPicPr>
          <p:cNvPr id="1035" name="Picture 11" descr="C:\Users\broney.FGH.000\AppData\Local\Microsoft\Windows\Temporary Internet Files\Content.IE5\8SRXGXUF\PSM_V32_D527_Ursa_major_draco_and_cygnus_on_the_northern_sky[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228600"/>
            <a:ext cx="59436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96570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idx="1"/>
          </p:nvPr>
        </p:nvSpPr>
        <p:spPr/>
      </p:sp>
      <p:sp>
        <p:nvSpPr>
          <p:cNvPr id="4" name="Text Placeholder 3"/>
          <p:cNvSpPr>
            <a:spLocks noGrp="1"/>
          </p:cNvSpPr>
          <p:nvPr>
            <p:ph type="body" sz="half" idx="2"/>
          </p:nvPr>
        </p:nvSpPr>
        <p:spPr>
          <a:xfrm>
            <a:off x="1828800" y="5562600"/>
            <a:ext cx="5486400" cy="804862"/>
          </a:xfrm>
        </p:spPr>
        <p:txBody>
          <a:bodyPr>
            <a:normAutofit fontScale="92500" lnSpcReduction="20000"/>
          </a:bodyPr>
          <a:lstStyle/>
          <a:p>
            <a:r>
              <a:rPr lang="en-US" sz="2000" dirty="0" smtClean="0">
                <a:latin typeface="Times New Roman" panose="02020603050405020304" pitchFamily="18" charset="0"/>
                <a:cs typeface="Times New Roman" panose="02020603050405020304" pitchFamily="18" charset="0"/>
              </a:rPr>
              <a:t>God alone stretches out the heavens…He is the Maker of the Bear and Orion, the Pleiades and the constellations of the south. Job 9:8-10</a:t>
            </a:r>
            <a:endParaRPr lang="en-US" sz="2000" dirty="0">
              <a:latin typeface="Times New Roman" panose="02020603050405020304" pitchFamily="18" charset="0"/>
              <a:cs typeface="Times New Roman" panose="02020603050405020304" pitchFamily="18" charset="0"/>
            </a:endParaRPr>
          </a:p>
        </p:txBody>
      </p:sp>
      <p:pic>
        <p:nvPicPr>
          <p:cNvPr id="2052" name="Picture 4" descr="C:\Users\broney.FGH.000\AppData\Local\Microsoft\Windows\Temporary Internet Files\Content.IE5\8SRXGXUF\PSM_V32_D527_Ursa_major_draco_and_cygnus_on_the_northern_sky[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228600"/>
            <a:ext cx="56388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733490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04800"/>
            <a:ext cx="7772400" cy="1470025"/>
          </a:xfrm>
        </p:spPr>
        <p:txBody>
          <a:bodyPr>
            <a:normAutofit/>
          </a:bodyPr>
          <a:lstStyle/>
          <a:p>
            <a:r>
              <a:rPr lang="en-US" sz="3200" b="1" dirty="0" smtClean="0">
                <a:latin typeface="Times New Roman" panose="02020603050405020304" pitchFamily="18" charset="0"/>
                <a:cs typeface="Times New Roman" panose="02020603050405020304" pitchFamily="18" charset="0"/>
              </a:rPr>
              <a:t>Tribe: Judah</a:t>
            </a:r>
            <a:endParaRPr lang="en-US" sz="3200" b="1" dirty="0">
              <a:latin typeface="Times New Roman" panose="02020603050405020304" pitchFamily="18" charset="0"/>
              <a:cs typeface="Times New Roman" panose="02020603050405020304" pitchFamily="18" charset="0"/>
            </a:endParaRPr>
          </a:p>
        </p:txBody>
      </p:sp>
      <p:sp>
        <p:nvSpPr>
          <p:cNvPr id="7" name="Subtitle 6"/>
          <p:cNvSpPr>
            <a:spLocks noGrp="1"/>
          </p:cNvSpPr>
          <p:nvPr>
            <p:ph type="subTitle" idx="1"/>
          </p:nvPr>
        </p:nvSpPr>
        <p:spPr>
          <a:xfrm>
            <a:off x="1447800" y="1676400"/>
            <a:ext cx="6400800" cy="3048000"/>
          </a:xfrm>
        </p:spPr>
        <p:txBody>
          <a:bodyPr>
            <a:normAutofit/>
          </a:bodyPr>
          <a:lstStyle/>
          <a:p>
            <a:pPr algn="l"/>
            <a:r>
              <a:rPr lang="en-US" sz="2000" b="1" dirty="0" smtClean="0">
                <a:latin typeface="Times New Roman" panose="02020603050405020304" pitchFamily="18" charset="0"/>
                <a:cs typeface="Times New Roman" panose="02020603050405020304" pitchFamily="18" charset="0"/>
              </a:rPr>
              <a:t>Judah was the 4</a:t>
            </a:r>
            <a:r>
              <a:rPr lang="en-US" sz="2000" b="1" baseline="30000" dirty="0" smtClean="0">
                <a:latin typeface="Times New Roman" panose="02020603050405020304" pitchFamily="18" charset="0"/>
                <a:cs typeface="Times New Roman" panose="02020603050405020304" pitchFamily="18" charset="0"/>
              </a:rPr>
              <a:t>th</a:t>
            </a:r>
            <a:r>
              <a:rPr lang="en-US" sz="2000" b="1" dirty="0" smtClean="0">
                <a:latin typeface="Times New Roman" panose="02020603050405020304" pitchFamily="18" charset="0"/>
                <a:cs typeface="Times New Roman" panose="02020603050405020304" pitchFamily="18" charset="0"/>
              </a:rPr>
              <a:t> son, of Jacob, with his wife Leah</a:t>
            </a:r>
            <a:endParaRPr lang="en-US" sz="2000" b="1" dirty="0">
              <a:latin typeface="Times New Roman" panose="02020603050405020304" pitchFamily="18" charset="0"/>
              <a:cs typeface="Times New Roman" panose="02020603050405020304" pitchFamily="18" charset="0"/>
            </a:endParaRPr>
          </a:p>
          <a:p>
            <a:pPr algn="l"/>
            <a:r>
              <a:rPr lang="en-US" sz="2000" b="1" dirty="0" smtClean="0">
                <a:latin typeface="Times New Roman" panose="02020603050405020304" pitchFamily="18" charset="0"/>
                <a:cs typeface="Times New Roman" panose="02020603050405020304" pitchFamily="18" charset="0"/>
              </a:rPr>
              <a:t>Gen 29:35</a:t>
            </a:r>
          </a:p>
          <a:p>
            <a:pPr algn="l"/>
            <a:endParaRPr lang="en-US" sz="2000" b="1" dirty="0" smtClean="0">
              <a:latin typeface="Times New Roman" panose="02020603050405020304" pitchFamily="18" charset="0"/>
              <a:cs typeface="Times New Roman" panose="02020603050405020304" pitchFamily="18" charset="0"/>
            </a:endParaRPr>
          </a:p>
          <a:p>
            <a:pPr algn="l"/>
            <a:r>
              <a:rPr lang="en-US" sz="2000" b="1" dirty="0" smtClean="0">
                <a:latin typeface="Times New Roman" panose="02020603050405020304" pitchFamily="18" charset="0"/>
                <a:cs typeface="Times New Roman" panose="02020603050405020304" pitchFamily="18" charset="0"/>
              </a:rPr>
              <a:t>Judah’s blessing from Jacob   </a:t>
            </a:r>
          </a:p>
          <a:p>
            <a:pPr algn="l"/>
            <a:r>
              <a:rPr lang="en-US" sz="2000" b="1" dirty="0" smtClean="0">
                <a:latin typeface="Times New Roman" panose="02020603050405020304" pitchFamily="18" charset="0"/>
                <a:cs typeface="Times New Roman" panose="02020603050405020304" pitchFamily="18" charset="0"/>
              </a:rPr>
              <a:t>Gen 49:8-12</a:t>
            </a:r>
          </a:p>
          <a:p>
            <a:pPr algn="l"/>
            <a:endParaRPr lang="en-US" sz="2000" b="1" dirty="0" smtClean="0">
              <a:latin typeface="Times New Roman" panose="02020603050405020304" pitchFamily="18" charset="0"/>
              <a:cs typeface="Times New Roman" panose="02020603050405020304" pitchFamily="18" charset="0"/>
            </a:endParaRPr>
          </a:p>
          <a:p>
            <a:pPr algn="l"/>
            <a:r>
              <a:rPr lang="en-US" sz="2000" b="1" dirty="0" smtClean="0">
                <a:latin typeface="Times New Roman" panose="02020603050405020304" pitchFamily="18" charset="0"/>
                <a:cs typeface="Times New Roman" panose="02020603050405020304" pitchFamily="18" charset="0"/>
              </a:rPr>
              <a:t>Judah’s blessing from Moses  </a:t>
            </a:r>
          </a:p>
          <a:p>
            <a:pPr algn="l"/>
            <a:r>
              <a:rPr lang="en-US" sz="2000" b="1" dirty="0" err="1" smtClean="0">
                <a:latin typeface="Times New Roman" panose="02020603050405020304" pitchFamily="18" charset="0"/>
                <a:cs typeface="Times New Roman" panose="02020603050405020304" pitchFamily="18" charset="0"/>
              </a:rPr>
              <a:t>Deut</a:t>
            </a:r>
            <a:r>
              <a:rPr lang="en-US" sz="2000" b="1" dirty="0" smtClean="0">
                <a:latin typeface="Times New Roman" panose="02020603050405020304" pitchFamily="18" charset="0"/>
                <a:cs typeface="Times New Roman" panose="02020603050405020304" pitchFamily="18" charset="0"/>
              </a:rPr>
              <a:t> 33:7</a:t>
            </a:r>
          </a:p>
          <a:p>
            <a:pPr algn="l"/>
            <a:endParaRPr lang="en-US" sz="2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734070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Tribe: Judah</a:t>
            </a:r>
            <a:endParaRPr lang="en-US" sz="3600" b="1" dirty="0">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sz="half" idx="2"/>
          </p:nvPr>
        </p:nvSpPr>
        <p:spPr/>
        <p:txBody>
          <a:bodyPr>
            <a:normAutofit/>
          </a:bodyPr>
          <a:lstStyle/>
          <a:p>
            <a:pPr marL="0" indent="0">
              <a:buNone/>
            </a:pPr>
            <a:endParaRPr lang="en-US" sz="2000" b="1"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Tribe of David</a:t>
            </a:r>
          </a:p>
          <a:p>
            <a:r>
              <a:rPr lang="en-US" sz="2000" b="1" dirty="0" smtClean="0">
                <a:latin typeface="Times New Roman" panose="02020603050405020304" pitchFamily="18" charset="0"/>
                <a:cs typeface="Times New Roman" panose="02020603050405020304" pitchFamily="18" charset="0"/>
              </a:rPr>
              <a:t>Tribe of Jerusalem</a:t>
            </a:r>
          </a:p>
          <a:p>
            <a:r>
              <a:rPr lang="en-US" sz="2000" b="1" dirty="0" smtClean="0">
                <a:latin typeface="Times New Roman" panose="02020603050405020304" pitchFamily="18" charset="0"/>
                <a:cs typeface="Times New Roman" panose="02020603050405020304" pitchFamily="18" charset="0"/>
              </a:rPr>
              <a:t>Tribe of Messiah</a:t>
            </a:r>
          </a:p>
          <a:p>
            <a:r>
              <a:rPr lang="en-US" sz="2000" b="1" dirty="0" smtClean="0">
                <a:latin typeface="Times New Roman" panose="02020603050405020304" pitchFamily="18" charset="0"/>
                <a:cs typeface="Times New Roman" panose="02020603050405020304" pitchFamily="18" charset="0"/>
              </a:rPr>
              <a:t>Judah became God’s Sanctuary</a:t>
            </a: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Psalms 114</a:t>
            </a:r>
          </a:p>
          <a:p>
            <a:r>
              <a:rPr lang="en-US" sz="2000" b="1" dirty="0" smtClean="0">
                <a:latin typeface="Times New Roman" panose="02020603050405020304" pitchFamily="18" charset="0"/>
                <a:cs typeface="Times New Roman" panose="02020603050405020304" pitchFamily="18" charset="0"/>
              </a:rPr>
              <a:t>Symbol is the lion</a:t>
            </a:r>
          </a:p>
          <a:p>
            <a:r>
              <a:rPr lang="en-US" sz="2000" b="1" dirty="0" smtClean="0">
                <a:latin typeface="Times New Roman" panose="02020603050405020304" pitchFamily="18" charset="0"/>
                <a:cs typeface="Times New Roman" panose="02020603050405020304" pitchFamily="18" charset="0"/>
              </a:rPr>
              <a:t>Jesus is the Lion of the tribe of Judah</a:t>
            </a:r>
          </a:p>
          <a:p>
            <a:r>
              <a:rPr lang="en-US" sz="2000" b="1" dirty="0" smtClean="0">
                <a:latin typeface="Times New Roman" panose="02020603050405020304" pitchFamily="18" charset="0"/>
                <a:cs typeface="Times New Roman" panose="02020603050405020304" pitchFamily="18" charset="0"/>
              </a:rPr>
              <a:t>From the kingdom and tribe of Judah comes the name “Jew”</a:t>
            </a:r>
          </a:p>
        </p:txBody>
      </p:sp>
      <p:pic>
        <p:nvPicPr>
          <p:cNvPr id="4099" name="Picture 3" descr="C:\Users\broney.FGH.000\AppData\Local\Microsoft\Windows\Temporary Internet Files\Content.IE5\XXAQ2PH2\Golden-Lion-9[1].png"/>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619515"/>
            <a:ext cx="4038600" cy="4487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9869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09600" y="21771"/>
            <a:ext cx="7772400" cy="1470025"/>
          </a:xfrm>
        </p:spPr>
        <p:txBody>
          <a:bodyPr>
            <a:normAutofit/>
          </a:bodyPr>
          <a:lstStyle/>
          <a:p>
            <a:r>
              <a:rPr lang="en-US" sz="3200" b="1" dirty="0" smtClean="0">
                <a:latin typeface="Times New Roman" panose="02020603050405020304" pitchFamily="18" charset="0"/>
                <a:cs typeface="Times New Roman" panose="02020603050405020304" pitchFamily="18" charset="0"/>
              </a:rPr>
              <a:t>Tribe: Judah</a:t>
            </a:r>
            <a:endParaRPr lang="en-US" sz="3200" b="1" dirty="0">
              <a:latin typeface="Times New Roman" panose="02020603050405020304" pitchFamily="18" charset="0"/>
              <a:cs typeface="Times New Roman" panose="02020603050405020304" pitchFamily="18" charset="0"/>
            </a:endParaRPr>
          </a:p>
        </p:txBody>
      </p:sp>
      <p:sp>
        <p:nvSpPr>
          <p:cNvPr id="8" name="Subtitle 7"/>
          <p:cNvSpPr>
            <a:spLocks noGrp="1"/>
          </p:cNvSpPr>
          <p:nvPr>
            <p:ph type="subTitle" idx="1"/>
          </p:nvPr>
        </p:nvSpPr>
        <p:spPr>
          <a:xfrm>
            <a:off x="1295400" y="1371600"/>
            <a:ext cx="6400800" cy="5410200"/>
          </a:xfrm>
        </p:spPr>
        <p:txBody>
          <a:bodyPr>
            <a:normAutofit/>
          </a:bodyPr>
          <a:lstStyle/>
          <a:p>
            <a:pPr algn="l"/>
            <a:r>
              <a:rPr lang="en-US" sz="2000" b="1" dirty="0" smtClean="0">
                <a:latin typeface="Times New Roman" panose="02020603050405020304" pitchFamily="18" charset="0"/>
                <a:cs typeface="Times New Roman" panose="02020603050405020304" pitchFamily="18" charset="0"/>
              </a:rPr>
              <a:t>Judah comes from the Hebrew word </a:t>
            </a:r>
            <a:r>
              <a:rPr lang="en-US" sz="2400" b="1" i="1" u="sng" dirty="0" err="1" smtClean="0">
                <a:latin typeface="Times New Roman" panose="02020603050405020304" pitchFamily="18" charset="0"/>
                <a:cs typeface="Times New Roman" panose="02020603050405020304" pitchFamily="18" charset="0"/>
              </a:rPr>
              <a:t>Yadah</a:t>
            </a:r>
            <a:r>
              <a:rPr lang="en-US" sz="2400" b="1" i="1" u="sng"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which means “to praise” “to give thanks” “to glorify” or “to acknowledge God”</a:t>
            </a:r>
          </a:p>
          <a:p>
            <a:pPr algn="l"/>
            <a:r>
              <a:rPr lang="en-US" sz="2000" b="1" dirty="0" err="1" smtClean="0">
                <a:latin typeface="Times New Roman" panose="02020603050405020304" pitchFamily="18" charset="0"/>
                <a:cs typeface="Times New Roman" panose="02020603050405020304" pitchFamily="18" charset="0"/>
              </a:rPr>
              <a:t>Yadah</a:t>
            </a:r>
            <a:r>
              <a:rPr lang="en-US" sz="2000" b="1" dirty="0" smtClean="0">
                <a:latin typeface="Times New Roman" panose="02020603050405020304" pitchFamily="18" charset="0"/>
                <a:cs typeface="Times New Roman" panose="02020603050405020304" pitchFamily="18" charset="0"/>
              </a:rPr>
              <a:t>, in turn, comes from the Hebrew word </a:t>
            </a:r>
            <a:r>
              <a:rPr lang="en-US" sz="2400" b="1" i="1" u="sng" dirty="0" err="1" smtClean="0">
                <a:latin typeface="Times New Roman" panose="02020603050405020304" pitchFamily="18" charset="0"/>
                <a:cs typeface="Times New Roman" panose="02020603050405020304" pitchFamily="18" charset="0"/>
              </a:rPr>
              <a:t>Yad</a:t>
            </a:r>
            <a:r>
              <a:rPr lang="en-US" sz="2400" b="1" i="1" u="sng"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which means, “hand”</a:t>
            </a:r>
          </a:p>
          <a:p>
            <a:pPr algn="l"/>
            <a:r>
              <a:rPr lang="en-US" sz="2000" b="1" dirty="0" err="1" smtClean="0">
                <a:latin typeface="Times New Roman" panose="02020603050405020304" pitchFamily="18" charset="0"/>
                <a:cs typeface="Times New Roman" panose="02020603050405020304" pitchFamily="18" charset="0"/>
              </a:rPr>
              <a:t>Yadah</a:t>
            </a:r>
            <a:r>
              <a:rPr lang="en-US" sz="2000" b="1" dirty="0" smtClean="0">
                <a:latin typeface="Times New Roman" panose="02020603050405020304" pitchFamily="18" charset="0"/>
                <a:cs typeface="Times New Roman" panose="02020603050405020304" pitchFamily="18" charset="0"/>
              </a:rPr>
              <a:t> originally meant, “to extend the hand”</a:t>
            </a:r>
          </a:p>
          <a:p>
            <a:pPr algn="l"/>
            <a:r>
              <a:rPr lang="en-US" sz="2000" b="1" dirty="0" smtClean="0">
                <a:latin typeface="Times New Roman" panose="02020603050405020304" pitchFamily="18" charset="0"/>
                <a:cs typeface="Times New Roman" panose="02020603050405020304" pitchFamily="18" charset="0"/>
              </a:rPr>
              <a:t>This gives the picture of the act of praising and worshiping God with lifting hands</a:t>
            </a:r>
          </a:p>
          <a:p>
            <a:pPr algn="l"/>
            <a:r>
              <a:rPr lang="en-US" sz="2000" b="1" dirty="0" smtClean="0">
                <a:latin typeface="Times New Roman" panose="02020603050405020304" pitchFamily="18" charset="0"/>
                <a:cs typeface="Times New Roman" panose="02020603050405020304" pitchFamily="18" charset="0"/>
              </a:rPr>
              <a:t>Judah depicts an expression of praise</a:t>
            </a:r>
          </a:p>
          <a:p>
            <a:pPr algn="l"/>
            <a:r>
              <a:rPr lang="en-US" sz="2000" b="1" dirty="0" smtClean="0">
                <a:latin typeface="Times New Roman" panose="02020603050405020304" pitchFamily="18" charset="0"/>
                <a:cs typeface="Times New Roman" panose="02020603050405020304" pitchFamily="18" charset="0"/>
              </a:rPr>
              <a:t>The hand symbolizes strength and power</a:t>
            </a:r>
          </a:p>
          <a:p>
            <a:pPr algn="l"/>
            <a:r>
              <a:rPr lang="en-US" sz="2000" b="1" dirty="0" smtClean="0">
                <a:latin typeface="Times New Roman" panose="02020603050405020304" pitchFamily="18" charset="0"/>
                <a:cs typeface="Times New Roman" panose="02020603050405020304" pitchFamily="18" charset="0"/>
              </a:rPr>
              <a:t>When we lift our hands to the Lord, we are presenting to Him all of our strength and abilities (we are putting ourselves totally in His hands)</a:t>
            </a:r>
          </a:p>
          <a:p>
            <a:pPr algn="l"/>
            <a:endParaRPr lang="en-US" sz="2000" b="1" dirty="0" smtClean="0">
              <a:latin typeface="Times New Roman" panose="02020603050405020304" pitchFamily="18" charset="0"/>
              <a:cs typeface="Times New Roman" panose="02020603050405020304" pitchFamily="18" charset="0"/>
            </a:endParaRPr>
          </a:p>
          <a:p>
            <a:pPr algn="l"/>
            <a:endParaRPr lang="en-US" sz="2400" b="1"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998297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990600"/>
            <a:ext cx="7883890" cy="4093428"/>
          </a:xfrm>
          <a:prstGeom prst="rect">
            <a:avLst/>
          </a:prstGeom>
        </p:spPr>
        <p:txBody>
          <a:bodyPr wrap="none">
            <a:spAutoFit/>
          </a:bodyPr>
          <a:lstStyle/>
          <a:p>
            <a:pPr lvl="0" algn="ctr"/>
            <a:r>
              <a:rPr lang="en-US" sz="3200" b="1" dirty="0">
                <a:solidFill>
                  <a:prstClr val="white"/>
                </a:solidFill>
                <a:latin typeface="Times New Roman" panose="02020603050405020304" pitchFamily="18" charset="0"/>
                <a:ea typeface="Times New Roman"/>
                <a:cs typeface="Times New Roman" panose="02020603050405020304" pitchFamily="18" charset="0"/>
              </a:rPr>
              <a:t>Tribe: </a:t>
            </a:r>
            <a:r>
              <a:rPr lang="en-US" sz="3200" b="1" dirty="0" smtClean="0">
                <a:solidFill>
                  <a:prstClr val="white"/>
                </a:solidFill>
                <a:latin typeface="Times New Roman" panose="02020603050405020304" pitchFamily="18" charset="0"/>
                <a:ea typeface="Times New Roman"/>
                <a:cs typeface="Times New Roman" panose="02020603050405020304" pitchFamily="18" charset="0"/>
              </a:rPr>
              <a:t>Judah</a:t>
            </a:r>
          </a:p>
          <a:p>
            <a:pPr lvl="0" algn="ctr"/>
            <a:endParaRPr lang="en-US" sz="3200" b="1" dirty="0">
              <a:solidFill>
                <a:prstClr val="white"/>
              </a:solidFill>
              <a:latin typeface="Times New Roman" panose="02020603050405020304" pitchFamily="18" charset="0"/>
              <a:ea typeface="Times New Roman"/>
              <a:cs typeface="Times New Roman" panose="02020603050405020304" pitchFamily="18" charset="0"/>
            </a:endParaRPr>
          </a:p>
          <a:p>
            <a:pPr lvl="0" algn="ctr"/>
            <a:r>
              <a:rPr lang="en-US" sz="2800" b="1" dirty="0" smtClean="0">
                <a:solidFill>
                  <a:prstClr val="white"/>
                </a:solidFill>
                <a:latin typeface="Times New Roman" panose="02020603050405020304" pitchFamily="18" charset="0"/>
                <a:ea typeface="Times New Roman"/>
                <a:cs typeface="Times New Roman" panose="02020603050405020304" pitchFamily="18" charset="0"/>
              </a:rPr>
              <a:t>Judah means </a:t>
            </a:r>
            <a:r>
              <a:rPr lang="en-US" sz="2800" b="1" u="sng" dirty="0" smtClean="0">
                <a:solidFill>
                  <a:prstClr val="white"/>
                </a:solidFill>
                <a:latin typeface="Times New Roman" panose="02020603050405020304" pitchFamily="18" charset="0"/>
                <a:ea typeface="Times New Roman"/>
                <a:cs typeface="Times New Roman" panose="02020603050405020304" pitchFamily="18" charset="0"/>
              </a:rPr>
              <a:t>PRAISE</a:t>
            </a:r>
          </a:p>
          <a:p>
            <a:pPr lvl="0"/>
            <a:r>
              <a:rPr lang="en-US" sz="2800" b="1" dirty="0">
                <a:solidFill>
                  <a:prstClr val="white"/>
                </a:solidFill>
                <a:latin typeface="Times New Roman" panose="02020603050405020304" pitchFamily="18" charset="0"/>
                <a:ea typeface="Times New Roman"/>
                <a:cs typeface="Times New Roman" panose="02020603050405020304" pitchFamily="18" charset="0"/>
              </a:rPr>
              <a:t>The apostolic leadership, warring tribe, who knew</a:t>
            </a:r>
          </a:p>
          <a:p>
            <a:pPr lvl="0"/>
            <a:r>
              <a:rPr lang="en-US" sz="2800" b="1" dirty="0">
                <a:solidFill>
                  <a:prstClr val="white"/>
                </a:solidFill>
                <a:latin typeface="Times New Roman" panose="02020603050405020304" pitchFamily="18" charset="0"/>
                <a:ea typeface="Times New Roman"/>
                <a:cs typeface="Times New Roman" panose="02020603050405020304" pitchFamily="18" charset="0"/>
              </a:rPr>
              <a:t>how to operate with sound.</a:t>
            </a:r>
          </a:p>
          <a:p>
            <a:pPr lvl="0"/>
            <a:endParaRPr lang="en-US" sz="2800" b="1" dirty="0">
              <a:solidFill>
                <a:prstClr val="white"/>
              </a:solidFill>
              <a:latin typeface="Times New Roman" panose="02020603050405020304" pitchFamily="18" charset="0"/>
              <a:ea typeface="Times New Roman"/>
              <a:cs typeface="Times New Roman" panose="02020603050405020304" pitchFamily="18" charset="0"/>
            </a:endParaRPr>
          </a:p>
          <a:p>
            <a:pPr lvl="0"/>
            <a:r>
              <a:rPr lang="en-US" sz="2800" b="1" dirty="0">
                <a:solidFill>
                  <a:prstClr val="white"/>
                </a:solidFill>
                <a:latin typeface="Times New Roman" panose="02020603050405020304" pitchFamily="18" charset="0"/>
                <a:ea typeface="Times New Roman"/>
                <a:cs typeface="Times New Roman" panose="02020603050405020304" pitchFamily="18" charset="0"/>
              </a:rPr>
              <a:t>This is a key time to PRAISE!!! (Judah goes first)</a:t>
            </a:r>
          </a:p>
          <a:p>
            <a:pPr lvl="0" algn="ctr"/>
            <a:endParaRPr lang="en-US" sz="2800" b="1" dirty="0" smtClean="0">
              <a:solidFill>
                <a:prstClr val="white"/>
              </a:solidFill>
              <a:latin typeface="Times New Roman" panose="02020603050405020304" pitchFamily="18" charset="0"/>
              <a:ea typeface="Times New Roman"/>
              <a:cs typeface="Times New Roman" panose="02020603050405020304" pitchFamily="18" charset="0"/>
            </a:endParaRPr>
          </a:p>
          <a:p>
            <a:pPr lvl="0" algn="ctr"/>
            <a:r>
              <a:rPr lang="en-US" sz="2800" b="1" dirty="0" smtClean="0">
                <a:solidFill>
                  <a:prstClr val="white"/>
                </a:solidFill>
                <a:latin typeface="Times New Roman" panose="02020603050405020304" pitchFamily="18" charset="0"/>
                <a:ea typeface="Times New Roman"/>
                <a:cs typeface="Times New Roman" panose="02020603050405020304" pitchFamily="18" charset="0"/>
              </a:rPr>
              <a:t>The month of thanking God for deliverance</a:t>
            </a:r>
            <a:endParaRPr lang="en-US" sz="2800" b="1" dirty="0">
              <a:solidFill>
                <a:prstClr val="white"/>
              </a:solidFill>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163722795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5286" y="0"/>
            <a:ext cx="7215822" cy="8279190"/>
          </a:xfrm>
          <a:prstGeom prst="rect">
            <a:avLst/>
          </a:prstGeom>
        </p:spPr>
        <p:txBody>
          <a:bodyPr wrap="none">
            <a:spAutoFit/>
          </a:bodyPr>
          <a:lstStyle/>
          <a:p>
            <a:pPr lvl="0" algn="ctr"/>
            <a:r>
              <a:rPr lang="en-US" sz="3200" b="1" dirty="0">
                <a:solidFill>
                  <a:prstClr val="white"/>
                </a:solidFill>
                <a:latin typeface="Times New Roman" panose="02020603050405020304" pitchFamily="18" charset="0"/>
                <a:ea typeface="Times New Roman"/>
                <a:cs typeface="Times New Roman" panose="02020603050405020304" pitchFamily="18" charset="0"/>
              </a:rPr>
              <a:t>Tribe: </a:t>
            </a:r>
            <a:r>
              <a:rPr lang="en-US" sz="3200" b="1" dirty="0" smtClean="0">
                <a:solidFill>
                  <a:prstClr val="white"/>
                </a:solidFill>
                <a:latin typeface="Times New Roman" panose="02020603050405020304" pitchFamily="18" charset="0"/>
                <a:ea typeface="Times New Roman"/>
                <a:cs typeface="Times New Roman" panose="02020603050405020304" pitchFamily="18" charset="0"/>
              </a:rPr>
              <a:t>Judah</a:t>
            </a:r>
          </a:p>
          <a:p>
            <a:pPr lvl="0" algn="ctr"/>
            <a:endParaRPr lang="en-US" sz="3200" b="1" dirty="0">
              <a:solidFill>
                <a:prstClr val="white"/>
              </a:solidFill>
              <a:latin typeface="Times New Roman" panose="02020603050405020304" pitchFamily="18" charset="0"/>
              <a:ea typeface="Times New Roman"/>
              <a:cs typeface="Times New Roman" panose="02020603050405020304" pitchFamily="18" charset="0"/>
            </a:endParaRPr>
          </a:p>
          <a:p>
            <a:pPr lvl="0"/>
            <a:r>
              <a:rPr lang="en-US" sz="2000" b="1" dirty="0" smtClean="0">
                <a:solidFill>
                  <a:prstClr val="white"/>
                </a:solidFill>
                <a:latin typeface="Times New Roman" panose="02020603050405020304" pitchFamily="18" charset="0"/>
                <a:ea typeface="Times New Roman"/>
                <a:cs typeface="Times New Roman" panose="02020603050405020304" pitchFamily="18" charset="0"/>
              </a:rPr>
              <a:t>This is the time of spring when kings go out to war</a:t>
            </a:r>
          </a:p>
          <a:p>
            <a:pPr lvl="0"/>
            <a:r>
              <a:rPr lang="en-US" sz="2000" b="1" dirty="0" smtClean="0">
                <a:solidFill>
                  <a:prstClr val="white"/>
                </a:solidFill>
                <a:latin typeface="Times New Roman" panose="02020603050405020304" pitchFamily="18" charset="0"/>
                <a:ea typeface="Times New Roman"/>
                <a:cs typeface="Times New Roman" panose="02020603050405020304" pitchFamily="18" charset="0"/>
              </a:rPr>
              <a:t>(2 Sam. 10:1)</a:t>
            </a:r>
          </a:p>
          <a:p>
            <a:pPr lvl="0"/>
            <a:endParaRPr lang="en-US" sz="2000" b="1" dirty="0">
              <a:solidFill>
                <a:prstClr val="white"/>
              </a:solidFill>
              <a:latin typeface="Times New Roman" panose="02020603050405020304" pitchFamily="18" charset="0"/>
              <a:ea typeface="Times New Roman"/>
              <a:cs typeface="Times New Roman" panose="02020603050405020304" pitchFamily="18" charset="0"/>
            </a:endParaRPr>
          </a:p>
          <a:p>
            <a:pPr lvl="0"/>
            <a:r>
              <a:rPr lang="en-US" sz="2000" b="1" dirty="0" smtClean="0">
                <a:solidFill>
                  <a:prstClr val="white"/>
                </a:solidFill>
                <a:latin typeface="Times New Roman" panose="02020603050405020304" pitchFamily="18" charset="0"/>
                <a:ea typeface="Times New Roman"/>
                <a:cs typeface="Times New Roman" panose="02020603050405020304" pitchFamily="18" charset="0"/>
              </a:rPr>
              <a:t>Even in a season of peace, you must discern what could</a:t>
            </a:r>
          </a:p>
          <a:p>
            <a:pPr lvl="0"/>
            <a:r>
              <a:rPr lang="en-US" sz="2000" b="1" dirty="0">
                <a:solidFill>
                  <a:prstClr val="white"/>
                </a:solidFill>
                <a:latin typeface="Times New Roman" panose="02020603050405020304" pitchFamily="18" charset="0"/>
                <a:ea typeface="Times New Roman"/>
                <a:cs typeface="Times New Roman" panose="02020603050405020304" pitchFamily="18" charset="0"/>
              </a:rPr>
              <a:t>e</a:t>
            </a:r>
            <a:r>
              <a:rPr lang="en-US" sz="2000" b="1" dirty="0" smtClean="0">
                <a:solidFill>
                  <a:prstClr val="white"/>
                </a:solidFill>
                <a:latin typeface="Times New Roman" panose="02020603050405020304" pitchFamily="18" charset="0"/>
                <a:ea typeface="Times New Roman"/>
                <a:cs typeface="Times New Roman" panose="02020603050405020304" pitchFamily="18" charset="0"/>
              </a:rPr>
              <a:t>ncroach on your boundaries and war what is rightfully </a:t>
            </a:r>
          </a:p>
          <a:p>
            <a:pPr lvl="0"/>
            <a:r>
              <a:rPr lang="en-US" sz="2000" b="1" dirty="0">
                <a:solidFill>
                  <a:prstClr val="white"/>
                </a:solidFill>
                <a:latin typeface="Times New Roman" panose="02020603050405020304" pitchFamily="18" charset="0"/>
                <a:ea typeface="Times New Roman"/>
                <a:cs typeface="Times New Roman" panose="02020603050405020304" pitchFamily="18" charset="0"/>
              </a:rPr>
              <a:t>y</a:t>
            </a:r>
            <a:r>
              <a:rPr lang="en-US" sz="2000" b="1" dirty="0" smtClean="0">
                <a:solidFill>
                  <a:prstClr val="white"/>
                </a:solidFill>
                <a:latin typeface="Times New Roman" panose="02020603050405020304" pitchFamily="18" charset="0"/>
                <a:ea typeface="Times New Roman"/>
                <a:cs typeface="Times New Roman" panose="02020603050405020304" pitchFamily="18" charset="0"/>
              </a:rPr>
              <a:t>ours.</a:t>
            </a:r>
          </a:p>
          <a:p>
            <a:pPr lvl="0"/>
            <a:endParaRPr lang="en-US" sz="2000" b="1" dirty="0">
              <a:solidFill>
                <a:prstClr val="white"/>
              </a:solidFill>
              <a:latin typeface="Times New Roman" panose="02020603050405020304" pitchFamily="18" charset="0"/>
              <a:ea typeface="Times New Roman"/>
              <a:cs typeface="Times New Roman" panose="02020603050405020304" pitchFamily="18" charset="0"/>
            </a:endParaRPr>
          </a:p>
          <a:p>
            <a:pPr lvl="0"/>
            <a:r>
              <a:rPr lang="en-US" sz="2000" b="1" dirty="0" smtClean="0">
                <a:solidFill>
                  <a:prstClr val="white"/>
                </a:solidFill>
                <a:latin typeface="Times New Roman" panose="02020603050405020304" pitchFamily="18" charset="0"/>
                <a:ea typeface="Times New Roman"/>
                <a:cs typeface="Times New Roman" panose="02020603050405020304" pitchFamily="18" charset="0"/>
              </a:rPr>
              <a:t>This is a season when you war for you covenant promises.</a:t>
            </a:r>
          </a:p>
          <a:p>
            <a:pPr lvl="0"/>
            <a:endParaRPr lang="en-US" sz="2000" b="1" dirty="0">
              <a:solidFill>
                <a:prstClr val="white"/>
              </a:solidFill>
              <a:latin typeface="Times New Roman" panose="02020603050405020304" pitchFamily="18" charset="0"/>
              <a:ea typeface="Times New Roman"/>
              <a:cs typeface="Times New Roman" panose="02020603050405020304" pitchFamily="18" charset="0"/>
            </a:endParaRPr>
          </a:p>
          <a:p>
            <a:pPr lvl="0"/>
            <a:r>
              <a:rPr lang="en-US" sz="2000" b="1" dirty="0" smtClean="0">
                <a:solidFill>
                  <a:prstClr val="white"/>
                </a:solidFill>
                <a:latin typeface="Times New Roman" panose="02020603050405020304" pitchFamily="18" charset="0"/>
                <a:ea typeface="Times New Roman"/>
                <a:cs typeface="Times New Roman" panose="02020603050405020304" pitchFamily="18" charset="0"/>
              </a:rPr>
              <a:t>DO NOT HESITATE to loose a sound of praise that will break</a:t>
            </a:r>
          </a:p>
          <a:p>
            <a:pPr lvl="0"/>
            <a:r>
              <a:rPr lang="en-US" sz="2000" b="1" dirty="0">
                <a:solidFill>
                  <a:prstClr val="white"/>
                </a:solidFill>
                <a:latin typeface="Times New Roman" panose="02020603050405020304" pitchFamily="18" charset="0"/>
                <a:ea typeface="Times New Roman"/>
                <a:cs typeface="Times New Roman" panose="02020603050405020304" pitchFamily="18" charset="0"/>
              </a:rPr>
              <a:t>y</a:t>
            </a:r>
            <a:r>
              <a:rPr lang="en-US" sz="2000" b="1" dirty="0" smtClean="0">
                <a:solidFill>
                  <a:prstClr val="white"/>
                </a:solidFill>
                <a:latin typeface="Times New Roman" panose="02020603050405020304" pitchFamily="18" charset="0"/>
                <a:ea typeface="Times New Roman"/>
                <a:cs typeface="Times New Roman" panose="02020603050405020304" pitchFamily="18" charset="0"/>
              </a:rPr>
              <a:t>ou into a dimension of victory and wholeness.</a:t>
            </a:r>
          </a:p>
          <a:p>
            <a:pPr lvl="0"/>
            <a:endParaRPr lang="en-US" sz="2000" b="1" dirty="0">
              <a:solidFill>
                <a:prstClr val="white"/>
              </a:solidFill>
              <a:latin typeface="Times New Roman" panose="02020603050405020304" pitchFamily="18" charset="0"/>
              <a:ea typeface="Times New Roman"/>
              <a:cs typeface="Times New Roman" panose="02020603050405020304" pitchFamily="18" charset="0"/>
            </a:endParaRPr>
          </a:p>
          <a:p>
            <a:pPr lvl="0"/>
            <a:r>
              <a:rPr lang="en-US" sz="2000" b="1" dirty="0" smtClean="0">
                <a:solidFill>
                  <a:prstClr val="white"/>
                </a:solidFill>
                <a:latin typeface="Times New Roman" panose="02020603050405020304" pitchFamily="18" charset="0"/>
                <a:ea typeface="Times New Roman"/>
                <a:cs typeface="Times New Roman" panose="02020603050405020304" pitchFamily="18" charset="0"/>
              </a:rPr>
              <a:t>Declare, in and by faith, that the power of the Blood of Jesus has</a:t>
            </a:r>
          </a:p>
          <a:p>
            <a:pPr lvl="0"/>
            <a:r>
              <a:rPr lang="en-US" sz="2000" b="1" dirty="0">
                <a:solidFill>
                  <a:prstClr val="white"/>
                </a:solidFill>
                <a:latin typeface="Times New Roman" panose="02020603050405020304" pitchFamily="18" charset="0"/>
                <a:ea typeface="Times New Roman"/>
                <a:cs typeface="Times New Roman" panose="02020603050405020304" pitchFamily="18" charset="0"/>
              </a:rPr>
              <a:t>s</a:t>
            </a:r>
            <a:r>
              <a:rPr lang="en-US" sz="2000" b="1" dirty="0" smtClean="0">
                <a:solidFill>
                  <a:prstClr val="white"/>
                </a:solidFill>
                <a:latin typeface="Times New Roman" panose="02020603050405020304" pitchFamily="18" charset="0"/>
                <a:ea typeface="Times New Roman"/>
                <a:cs typeface="Times New Roman" panose="02020603050405020304" pitchFamily="18" charset="0"/>
              </a:rPr>
              <a:t>et you free. </a:t>
            </a:r>
          </a:p>
          <a:p>
            <a:pPr lvl="0"/>
            <a:endParaRPr lang="en-US" sz="2000" b="1" dirty="0">
              <a:solidFill>
                <a:prstClr val="white"/>
              </a:solidFill>
              <a:latin typeface="Times New Roman" panose="02020603050405020304" pitchFamily="18" charset="0"/>
              <a:ea typeface="Times New Roman"/>
              <a:cs typeface="Times New Roman" panose="02020603050405020304" pitchFamily="18" charset="0"/>
            </a:endParaRPr>
          </a:p>
          <a:p>
            <a:pPr lvl="0"/>
            <a:r>
              <a:rPr lang="en-US" sz="2000" b="1" dirty="0" smtClean="0">
                <a:solidFill>
                  <a:prstClr val="white"/>
                </a:solidFill>
                <a:latin typeface="Times New Roman" panose="02020603050405020304" pitchFamily="18" charset="0"/>
                <a:ea typeface="Times New Roman"/>
                <a:cs typeface="Times New Roman" panose="02020603050405020304" pitchFamily="18" charset="0"/>
              </a:rPr>
              <a:t>Your path of healing and miracles are now before you!</a:t>
            </a:r>
          </a:p>
          <a:p>
            <a:pPr lvl="0"/>
            <a:endParaRPr lang="en-US" sz="2000" b="1" dirty="0">
              <a:solidFill>
                <a:prstClr val="white"/>
              </a:solidFill>
              <a:latin typeface="Times New Roman" panose="02020603050405020304" pitchFamily="18" charset="0"/>
              <a:ea typeface="Times New Roman"/>
              <a:cs typeface="Times New Roman" panose="02020603050405020304" pitchFamily="18" charset="0"/>
            </a:endParaRPr>
          </a:p>
          <a:p>
            <a:pPr lvl="0"/>
            <a:endParaRPr lang="en-US" sz="2000" b="1" dirty="0" smtClean="0">
              <a:solidFill>
                <a:prstClr val="white"/>
              </a:solidFill>
              <a:latin typeface="Times New Roman" panose="02020603050405020304" pitchFamily="18" charset="0"/>
              <a:ea typeface="Times New Roman"/>
              <a:cs typeface="Times New Roman" panose="02020603050405020304" pitchFamily="18" charset="0"/>
            </a:endParaRPr>
          </a:p>
          <a:p>
            <a:pPr lvl="0"/>
            <a:endParaRPr lang="en-US" sz="2400" b="1" dirty="0">
              <a:solidFill>
                <a:prstClr val="white"/>
              </a:solidFill>
              <a:latin typeface="Times New Roman" panose="02020603050405020304" pitchFamily="18" charset="0"/>
              <a:ea typeface="Times New Roman"/>
              <a:cs typeface="Times New Roman" panose="02020603050405020304" pitchFamily="18" charset="0"/>
            </a:endParaRPr>
          </a:p>
          <a:p>
            <a:pPr lvl="0"/>
            <a:endParaRPr lang="en-US" sz="2400" b="1" dirty="0" smtClean="0">
              <a:solidFill>
                <a:prstClr val="white"/>
              </a:solidFill>
              <a:latin typeface="Times New Roman" panose="02020603050405020304" pitchFamily="18" charset="0"/>
              <a:ea typeface="Times New Roman"/>
              <a:cs typeface="Times New Roman" panose="02020603050405020304" pitchFamily="18" charset="0"/>
            </a:endParaRPr>
          </a:p>
          <a:p>
            <a:pPr lvl="0" algn="ctr"/>
            <a:endParaRPr lang="en-US" sz="2800" b="1" dirty="0">
              <a:solidFill>
                <a:prstClr val="white"/>
              </a:solidFill>
              <a:latin typeface="Times New Roman" panose="02020603050405020304" pitchFamily="18" charset="0"/>
              <a:ea typeface="Times New Roman"/>
              <a:cs typeface="Times New Roman" panose="02020603050405020304" pitchFamily="18" charset="0"/>
            </a:endParaRPr>
          </a:p>
          <a:p>
            <a:pPr lvl="0" algn="ctr"/>
            <a:endParaRPr lang="en-US" sz="3200" b="1" dirty="0">
              <a:solidFill>
                <a:prstClr val="white"/>
              </a:solidFill>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76523846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219200"/>
            <a:ext cx="5791200" cy="3539430"/>
          </a:xfrm>
          <a:prstGeom prst="rect">
            <a:avLst/>
          </a:prstGeom>
        </p:spPr>
        <p:txBody>
          <a:bodyPr wrap="square">
            <a:spAutoFit/>
          </a:bodyPr>
          <a:lstStyle/>
          <a:p>
            <a:pPr algn="ctr"/>
            <a:r>
              <a:rPr lang="en-US" sz="3200" b="1" dirty="0" smtClean="0">
                <a:effectLst/>
                <a:latin typeface="Times New Roman" panose="02020603050405020304" pitchFamily="18" charset="0"/>
                <a:ea typeface="Times New Roman"/>
                <a:cs typeface="Times New Roman" panose="02020603050405020304" pitchFamily="18" charset="0"/>
              </a:rPr>
              <a:t>Tribe: Judah</a:t>
            </a:r>
          </a:p>
          <a:p>
            <a:r>
              <a:rPr lang="en-US" sz="2400" b="1" dirty="0" smtClean="0">
                <a:solidFill>
                  <a:srgbClr val="0059BD"/>
                </a:solidFill>
                <a:effectLst/>
                <a:latin typeface="Times New Roman" panose="02020603050405020304" pitchFamily="18" charset="0"/>
                <a:ea typeface="Times New Roman"/>
                <a:cs typeface="Times New Roman" panose="02020603050405020304" pitchFamily="18" charset="0"/>
              </a:rPr>
              <a:t> </a:t>
            </a:r>
          </a:p>
          <a:p>
            <a:r>
              <a:rPr lang="en-US" sz="2400" dirty="0" smtClean="0">
                <a:effectLst/>
                <a:latin typeface="Times New Roman"/>
                <a:ea typeface="Times New Roman"/>
              </a:rPr>
              <a:t>Judah is the king (the "first") of the tribes of Israel. His name means to give thanks, in speech (the sense of Nissan). The king rules his people by the power of his speech, an idea found in the verse, "For the king's word is his sovereign power." The month of Nissan is "the new year for kings" </a:t>
            </a:r>
            <a:endParaRPr lang="en-US" sz="2400" dirty="0"/>
          </a:p>
        </p:txBody>
      </p:sp>
    </p:spTree>
    <p:extLst>
      <p:ext uri="{BB962C8B-B14F-4D97-AF65-F5344CB8AC3E}">
        <p14:creationId xmlns:p14="http://schemas.microsoft.com/office/powerpoint/2010/main" val="137134325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533400"/>
            <a:ext cx="8839200" cy="5109091"/>
          </a:xfrm>
          <a:prstGeom prst="rect">
            <a:avLst/>
          </a:prstGeom>
        </p:spPr>
        <p:txBody>
          <a:bodyPr wrap="square">
            <a:spAutoFit/>
          </a:bodyPr>
          <a:lstStyle/>
          <a:p>
            <a:pPr algn="ctr"/>
            <a:r>
              <a:rPr lang="en-US" sz="2800" b="1" dirty="0" smtClean="0">
                <a:latin typeface="Times New Roman" panose="02020603050405020304" pitchFamily="18" charset="0"/>
                <a:cs typeface="Times New Roman" panose="02020603050405020304" pitchFamily="18" charset="0"/>
              </a:rPr>
              <a:t>Sense: Speech</a:t>
            </a:r>
          </a:p>
          <a:p>
            <a:endParaRPr lang="en-US"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sense of speech implies ones ability to express one's deepest feelings and insights. Therefore, conceptually, all forms of expression are referred to generically as "speech</a:t>
            </a:r>
            <a:r>
              <a:rPr lang="en-US" sz="2000" dirty="0" smtClean="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If you are making negative confessions during Nissan, you will have trouble through the rest of the year.</a:t>
            </a:r>
          </a:p>
          <a:p>
            <a:r>
              <a:rPr lang="en-US" sz="2000" dirty="0" smtClean="0">
                <a:latin typeface="Times New Roman" panose="02020603050405020304" pitchFamily="18" charset="0"/>
                <a:cs typeface="Times New Roman" panose="02020603050405020304" pitchFamily="18" charset="0"/>
              </a:rPr>
              <a:t>Negative confession will take seed in you, instead of positive confessions grabbing the wind and changing your atmosphere into blessings.</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Speak forth your thankfulness to God for your deliverance</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Remember where you have come from</a:t>
            </a:r>
          </a:p>
          <a:p>
            <a:r>
              <a:rPr lang="en-US" sz="2000" dirty="0" smtClean="0">
                <a:latin typeface="Times New Roman" panose="02020603050405020304" pitchFamily="18" charset="0"/>
                <a:cs typeface="Times New Roman" panose="02020603050405020304" pitchFamily="18" charset="0"/>
              </a:rPr>
              <a:t> </a:t>
            </a:r>
          </a:p>
          <a:p>
            <a:r>
              <a:rPr lang="en-US" sz="2000" dirty="0" smtClean="0">
                <a:latin typeface="Times New Roman" panose="02020603050405020304" pitchFamily="18" charset="0"/>
                <a:cs typeface="Times New Roman" panose="02020603050405020304" pitchFamily="18" charset="0"/>
              </a:rPr>
              <a:t>Thank God for delivering you out of the bondage of sin </a:t>
            </a:r>
          </a:p>
        </p:txBody>
      </p:sp>
    </p:spTree>
    <p:extLst>
      <p:ext uri="{BB962C8B-B14F-4D97-AF65-F5344CB8AC3E}">
        <p14:creationId xmlns:p14="http://schemas.microsoft.com/office/powerpoint/2010/main" val="337376587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a:bodyPr>
          <a:lstStyle/>
          <a:p>
            <a:r>
              <a:rPr lang="en-US" sz="3200" b="1" dirty="0" smtClean="0">
                <a:latin typeface="Times New Roman" panose="02020603050405020304" pitchFamily="18" charset="0"/>
                <a:cs typeface="Times New Roman" panose="02020603050405020304" pitchFamily="18" charset="0"/>
              </a:rPr>
              <a:t>Nissan-Abib(Aviv)</a:t>
            </a:r>
            <a:endParaRPr lang="en-US" sz="3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990600" y="1752600"/>
            <a:ext cx="7239000" cy="4495800"/>
          </a:xfrm>
        </p:spPr>
        <p:txBody>
          <a:bodyPr>
            <a:normAutofit/>
          </a:bodyPr>
          <a:lstStyle/>
          <a:p>
            <a:pPr algn="l"/>
            <a:r>
              <a:rPr lang="en-US" sz="2000" b="1" dirty="0" smtClean="0">
                <a:latin typeface="Times New Roman" panose="02020603050405020304" pitchFamily="18" charset="0"/>
                <a:cs typeface="Times New Roman" panose="02020603050405020304" pitchFamily="18" charset="0"/>
              </a:rPr>
              <a:t>The Hebraic month of Nissan or Abib(Aviv) is the first of the twelve months in the Jewish calendar</a:t>
            </a:r>
            <a:r>
              <a:rPr lang="en-US" sz="2000" b="1" dirty="0" smtClean="0">
                <a:latin typeface="Times New Roman" panose="02020603050405020304" pitchFamily="18" charset="0"/>
                <a:cs typeface="Times New Roman" panose="02020603050405020304" pitchFamily="18" charset="0"/>
              </a:rPr>
              <a:t>.</a:t>
            </a:r>
          </a:p>
          <a:p>
            <a:pPr algn="l"/>
            <a:endParaRPr lang="en-US" sz="2000" b="1" dirty="0" smtClean="0">
              <a:latin typeface="Times New Roman" panose="02020603050405020304" pitchFamily="18" charset="0"/>
              <a:cs typeface="Times New Roman" panose="02020603050405020304" pitchFamily="18" charset="0"/>
            </a:endParaRPr>
          </a:p>
          <a:p>
            <a:pPr algn="l"/>
            <a:r>
              <a:rPr lang="en-US" sz="2000" b="1" dirty="0" smtClean="0">
                <a:latin typeface="Times New Roman" panose="02020603050405020304" pitchFamily="18" charset="0"/>
                <a:cs typeface="Times New Roman" panose="02020603050405020304" pitchFamily="18" charset="0"/>
              </a:rPr>
              <a:t>Abib(Aviv) is a Hebraic term for the stage of growth of grain when the seeds have reached full size. </a:t>
            </a:r>
            <a:endParaRPr lang="en-US" sz="2000" b="1" dirty="0" smtClean="0">
              <a:latin typeface="Times New Roman" panose="02020603050405020304" pitchFamily="18" charset="0"/>
              <a:cs typeface="Times New Roman" panose="02020603050405020304" pitchFamily="18" charset="0"/>
            </a:endParaRPr>
          </a:p>
          <a:p>
            <a:pPr algn="l"/>
            <a:endParaRPr lang="en-US" sz="2000" b="1" dirty="0">
              <a:latin typeface="Times New Roman" panose="02020603050405020304" pitchFamily="18" charset="0"/>
              <a:cs typeface="Times New Roman" panose="02020603050405020304" pitchFamily="18" charset="0"/>
            </a:endParaRPr>
          </a:p>
          <a:p>
            <a:pPr algn="l"/>
            <a:r>
              <a:rPr lang="en-US" sz="2000" b="1" dirty="0" smtClean="0">
                <a:latin typeface="Times New Roman" panose="02020603050405020304" pitchFamily="18" charset="0"/>
                <a:cs typeface="Times New Roman" panose="02020603050405020304" pitchFamily="18" charset="0"/>
              </a:rPr>
              <a:t>The harvest was waved before the Lord this month</a:t>
            </a:r>
          </a:p>
          <a:p>
            <a:pPr algn="l"/>
            <a:r>
              <a:rPr lang="en-US" sz="2000" b="1" dirty="0" smtClean="0">
                <a:latin typeface="Times New Roman" panose="02020603050405020304" pitchFamily="18" charset="0"/>
                <a:cs typeface="Times New Roman" panose="02020603050405020304" pitchFamily="18" charset="0"/>
              </a:rPr>
              <a:t>(Lev 23:4-11</a:t>
            </a:r>
            <a:r>
              <a:rPr lang="en-US" sz="2000" b="1" dirty="0" smtClean="0">
                <a:latin typeface="Times New Roman" panose="02020603050405020304" pitchFamily="18" charset="0"/>
                <a:cs typeface="Times New Roman" panose="02020603050405020304" pitchFamily="18" charset="0"/>
              </a:rPr>
              <a:t>)</a:t>
            </a:r>
          </a:p>
          <a:p>
            <a:pPr algn="l"/>
            <a:endParaRPr lang="en-US" sz="2000" b="1" dirty="0">
              <a:latin typeface="Times New Roman" panose="02020603050405020304" pitchFamily="18" charset="0"/>
              <a:cs typeface="Times New Roman" panose="02020603050405020304" pitchFamily="18" charset="0"/>
            </a:endParaRPr>
          </a:p>
          <a:p>
            <a:pPr algn="l"/>
            <a:r>
              <a:rPr lang="en-US" sz="2000" b="1" dirty="0" smtClean="0">
                <a:latin typeface="Times New Roman" panose="02020603050405020304" pitchFamily="18" charset="0"/>
                <a:cs typeface="Times New Roman" panose="02020603050405020304" pitchFamily="18" charset="0"/>
              </a:rPr>
              <a:t>Pray over your firstfruits giving and other offerings this month and wave them before the Lord declaring that the fullness of your harvest is being secured and every seed sowed will prosper </a:t>
            </a: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in new ways</a:t>
            </a:r>
            <a:r>
              <a:rPr lang="en-US" sz="2000" b="1" dirty="0" smtClean="0">
                <a:latin typeface="Times New Roman" panose="02020603050405020304" pitchFamily="18" charset="0"/>
                <a:cs typeface="Times New Roman" panose="02020603050405020304" pitchFamily="18" charset="0"/>
              </a:rPr>
              <a:t>.</a:t>
            </a:r>
          </a:p>
          <a:p>
            <a:pPr algn="l"/>
            <a:endParaRPr lang="en-US" sz="2000" dirty="0" smtClean="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837886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Colors/Stones</a:t>
            </a:r>
            <a:endParaRPr lang="en-US"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half" idx="1"/>
          </p:nvPr>
        </p:nvSpPr>
        <p:spPr/>
        <p:txBody>
          <a:bodyPr/>
          <a:lstStyle/>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Dark Red</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Sky Blue</a:t>
            </a:r>
          </a:p>
        </p:txBody>
      </p:sp>
      <p:sp>
        <p:nvSpPr>
          <p:cNvPr id="9" name="Content Placeholder 8"/>
          <p:cNvSpPr>
            <a:spLocks noGrp="1"/>
          </p:cNvSpPr>
          <p:nvPr>
            <p:ph sz="half" idx="2"/>
          </p:nvPr>
        </p:nvSpPr>
        <p:spPr/>
        <p:txBody>
          <a:bodyPr/>
          <a:lstStyle/>
          <a:p>
            <a:r>
              <a:rPr lang="en-US" dirty="0" smtClean="0">
                <a:latin typeface="Times New Roman" panose="02020603050405020304" pitchFamily="18" charset="0"/>
                <a:cs typeface="Times New Roman" panose="02020603050405020304" pitchFamily="18" charset="0"/>
              </a:rPr>
              <a:t>Garnet</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Blue Topaz</a:t>
            </a:r>
            <a:endParaRPr lang="en-US" dirty="0">
              <a:latin typeface="Times New Roman" panose="02020603050405020304" pitchFamily="18" charset="0"/>
              <a:cs typeface="Times New Roman" panose="02020603050405020304" pitchFamily="18" charset="0"/>
            </a:endParaRPr>
          </a:p>
        </p:txBody>
      </p:sp>
      <p:pic>
        <p:nvPicPr>
          <p:cNvPr id="1026" name="Picture 2" descr="C:\Users\broney.FGH.000\AppData\Local\Microsoft\Windows\Temporary Internet Files\Content.IE5\9D4KWISS\ガーネット[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0" y="2133600"/>
            <a:ext cx="14478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roney.FGH.000\AppData\Local\Microsoft\Windows\Temporary Internet Files\Content.IE5\Q6BBDK25\1106px-Sapphire_Gem[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74129" y="4800600"/>
            <a:ext cx="144780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91526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PASSOVER</a:t>
            </a:r>
            <a:endParaRPr lang="en-US" sz="32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normAutofit fontScale="92500" lnSpcReduction="10000"/>
          </a:bodyPr>
          <a:lstStyle/>
          <a:p>
            <a:r>
              <a:rPr lang="en-US" sz="2000" b="1" dirty="0">
                <a:latin typeface="Times New Roman" panose="02020603050405020304" pitchFamily="18" charset="0"/>
                <a:cs typeface="Times New Roman" panose="02020603050405020304" pitchFamily="18" charset="0"/>
              </a:rPr>
              <a:t>Jewish holiday and </a:t>
            </a:r>
            <a:r>
              <a:rPr lang="en-US" sz="2000" b="1" dirty="0" smtClean="0">
                <a:latin typeface="Times New Roman" panose="02020603050405020304" pitchFamily="18" charset="0"/>
                <a:cs typeface="Times New Roman" panose="02020603050405020304" pitchFamily="18" charset="0"/>
              </a:rPr>
              <a:t>festival</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Commemorates the Exodus </a:t>
            </a:r>
            <a:r>
              <a:rPr lang="en-US" sz="2000" b="1" dirty="0" smtClean="0">
                <a:latin typeface="Times New Roman" panose="02020603050405020304" pitchFamily="18" charset="0"/>
                <a:cs typeface="Times New Roman" panose="02020603050405020304" pitchFamily="18" charset="0"/>
              </a:rPr>
              <a:t>story</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Begins on the 15th day of the month of </a:t>
            </a:r>
            <a:r>
              <a:rPr lang="en-US" sz="2000" b="1" dirty="0" smtClean="0">
                <a:latin typeface="Times New Roman" panose="02020603050405020304" pitchFamily="18" charset="0"/>
                <a:cs typeface="Times New Roman" panose="02020603050405020304" pitchFamily="18" charset="0"/>
              </a:rPr>
              <a:t>Nissan</a:t>
            </a:r>
          </a:p>
          <a:p>
            <a:r>
              <a:rPr lang="en-US" sz="2000" b="1" dirty="0" smtClean="0">
                <a:latin typeface="Times New Roman" panose="02020603050405020304" pitchFamily="18" charset="0"/>
                <a:cs typeface="Times New Roman" panose="02020603050405020304" pitchFamily="18" charset="0"/>
              </a:rPr>
              <a:t>Occurs in the spring, which is the time to clean house (physically and spiritually)</a:t>
            </a:r>
          </a:p>
          <a:p>
            <a:r>
              <a:rPr lang="en-US" sz="2000" b="1" dirty="0" smtClean="0">
                <a:latin typeface="Times New Roman" panose="02020603050405020304" pitchFamily="18" charset="0"/>
                <a:cs typeface="Times New Roman" panose="02020603050405020304" pitchFamily="18" charset="0"/>
              </a:rPr>
              <a:t>Every Jewish family searched their house and removed all leaven(impurities)</a:t>
            </a:r>
          </a:p>
          <a:p>
            <a:r>
              <a:rPr lang="en-US" sz="2000" b="1" dirty="0" smtClean="0">
                <a:latin typeface="Times New Roman" panose="02020603050405020304" pitchFamily="18" charset="0"/>
                <a:cs typeface="Times New Roman" panose="02020603050405020304" pitchFamily="18" charset="0"/>
              </a:rPr>
              <a:t>Physical housecleaning represented the necessary spiritual checkup-a major step in deliverance-which God established as the first element in His yearly cycle of feasts</a:t>
            </a:r>
          </a:p>
          <a:p>
            <a:r>
              <a:rPr lang="en-US" sz="2000" b="1" dirty="0" smtClean="0">
                <a:latin typeface="Times New Roman" panose="02020603050405020304" pitchFamily="18" charset="0"/>
                <a:cs typeface="Times New Roman" panose="02020603050405020304" pitchFamily="18" charset="0"/>
              </a:rPr>
              <a:t>Examine your heart and ask, “What do I need to be delivered of this year?”</a:t>
            </a:r>
          </a:p>
          <a:p>
            <a:r>
              <a:rPr lang="en-US" sz="2000" b="1" dirty="0" smtClean="0">
                <a:latin typeface="Times New Roman" panose="02020603050405020304" pitchFamily="18" charset="0"/>
                <a:cs typeface="Times New Roman" panose="02020603050405020304" pitchFamily="18" charset="0"/>
              </a:rPr>
              <a:t>Passover reminds us of God’s power to deliver the Israelites out of Egypt in the past, which as a  remembrance, fills us with faith for the future</a:t>
            </a:r>
          </a:p>
          <a:p>
            <a:endParaRPr lang="en-US" sz="2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010882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PASSOVER</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Exodus 12:2-51</a:t>
            </a:r>
          </a:p>
          <a:p>
            <a:endParaRPr lang="en-US" sz="2800" b="1" dirty="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Exodus 13:1-16</a:t>
            </a:r>
          </a:p>
          <a:p>
            <a:endParaRPr lang="en-US" sz="2800" b="1" dirty="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Leviticus 23:4-11</a:t>
            </a:r>
          </a:p>
          <a:p>
            <a:endParaRPr lang="en-US" sz="2800" b="1" dirty="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1 Corinthians 5:6-8</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414015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470025"/>
          </a:xfrm>
        </p:spPr>
        <p:txBody>
          <a:bodyPr>
            <a:normAutofit/>
          </a:bodyPr>
          <a:lstStyle/>
          <a:p>
            <a:r>
              <a:rPr lang="en-US" sz="3200" b="1" dirty="0" smtClean="0">
                <a:latin typeface="Times New Roman" panose="02020603050405020304" pitchFamily="18" charset="0"/>
                <a:cs typeface="Times New Roman" panose="02020603050405020304" pitchFamily="18" charset="0"/>
              </a:rPr>
              <a:t>Nissan-Abib(Aviv)</a:t>
            </a:r>
            <a:endParaRPr lang="en-US" sz="3200" b="1" dirty="0">
              <a:latin typeface="Times New Roman" panose="02020603050405020304" pitchFamily="18" charset="0"/>
              <a:cs typeface="Times New Roman" panose="02020603050405020304" pitchFamily="18" charset="0"/>
            </a:endParaRPr>
          </a:p>
        </p:txBody>
      </p:sp>
      <p:sp>
        <p:nvSpPr>
          <p:cNvPr id="4" name="Subtitle 3"/>
          <p:cNvSpPr>
            <a:spLocks noGrp="1"/>
          </p:cNvSpPr>
          <p:nvPr>
            <p:ph type="subTitle" idx="1"/>
          </p:nvPr>
        </p:nvSpPr>
        <p:spPr>
          <a:xfrm>
            <a:off x="1371600" y="1371600"/>
            <a:ext cx="6400800" cy="4876800"/>
          </a:xfrm>
        </p:spPr>
        <p:txBody>
          <a:bodyPr>
            <a:normAutofit fontScale="92500" lnSpcReduction="10000"/>
          </a:bodyPr>
          <a:lstStyle/>
          <a:p>
            <a:pPr algn="l"/>
            <a:r>
              <a:rPr lang="en-US" sz="2000" b="1" dirty="0" smtClean="0">
                <a:latin typeface="Times New Roman" panose="02020603050405020304" pitchFamily="18" charset="0"/>
                <a:cs typeface="Times New Roman" panose="02020603050405020304" pitchFamily="18" charset="0"/>
              </a:rPr>
              <a:t>Originally, the Hebrew year started in the month of Tishri, but when God initiated Passover, He put Israel into a yearly cycle of redemption and commanded that Nissan now be the head of the months.</a:t>
            </a:r>
          </a:p>
          <a:p>
            <a:pPr algn="l"/>
            <a:endParaRPr lang="en-US" sz="2000" b="1" dirty="0" smtClean="0">
              <a:latin typeface="Times New Roman" panose="02020603050405020304" pitchFamily="18" charset="0"/>
              <a:cs typeface="Times New Roman" panose="02020603050405020304" pitchFamily="18" charset="0"/>
            </a:endParaRPr>
          </a:p>
          <a:p>
            <a:pPr algn="l"/>
            <a:r>
              <a:rPr lang="en-US" sz="2000" b="1" dirty="0" smtClean="0">
                <a:latin typeface="Times New Roman" panose="02020603050405020304" pitchFamily="18" charset="0"/>
                <a:cs typeface="Times New Roman" panose="02020603050405020304" pitchFamily="18" charset="0"/>
              </a:rPr>
              <a:t>The first commandment given to them, from God, when they were preparing to leave Egypt was: “This month (the month of Nissan) shall be for you the first of the months”</a:t>
            </a:r>
          </a:p>
          <a:p>
            <a:pPr algn="l"/>
            <a:endParaRPr lang="en-US" sz="2000" b="1" dirty="0" smtClean="0">
              <a:latin typeface="Times New Roman" panose="02020603050405020304" pitchFamily="18" charset="0"/>
              <a:cs typeface="Times New Roman" panose="02020603050405020304" pitchFamily="18" charset="0"/>
            </a:endParaRPr>
          </a:p>
          <a:p>
            <a:pPr algn="l"/>
            <a:r>
              <a:rPr lang="en-US" sz="2000" b="1" dirty="0" smtClean="0">
                <a:latin typeface="Times New Roman" panose="02020603050405020304" pitchFamily="18" charset="0"/>
                <a:cs typeface="Times New Roman" panose="02020603050405020304" pitchFamily="18" charset="0"/>
              </a:rPr>
              <a:t>While the Hebrew years are still numbered from </a:t>
            </a:r>
            <a:r>
              <a:rPr lang="en-US" sz="2000" b="1" dirty="0" err="1" smtClean="0">
                <a:latin typeface="Times New Roman" panose="02020603050405020304" pitchFamily="18" charset="0"/>
                <a:cs typeface="Times New Roman" panose="02020603050405020304" pitchFamily="18" charset="0"/>
              </a:rPr>
              <a:t>Tishrei</a:t>
            </a: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(the first of </a:t>
            </a:r>
            <a:r>
              <a:rPr lang="en-US" sz="2000" b="1" dirty="0" err="1" smtClean="0">
                <a:latin typeface="Times New Roman" panose="02020603050405020304" pitchFamily="18" charset="0"/>
                <a:cs typeface="Times New Roman" panose="02020603050405020304" pitchFamily="18" charset="0"/>
              </a:rPr>
              <a:t>Tishrei</a:t>
            </a:r>
            <a:r>
              <a:rPr lang="en-US" sz="2000" b="1" dirty="0" smtClean="0">
                <a:latin typeface="Times New Roman" panose="02020603050405020304" pitchFamily="18" charset="0"/>
                <a:cs typeface="Times New Roman" panose="02020603050405020304" pitchFamily="18" charset="0"/>
              </a:rPr>
              <a:t> is Rosh </a:t>
            </a:r>
            <a:r>
              <a:rPr lang="en-US" sz="2000" b="1" dirty="0" err="1" smtClean="0">
                <a:latin typeface="Times New Roman" panose="02020603050405020304" pitchFamily="18" charset="0"/>
                <a:cs typeface="Times New Roman" panose="02020603050405020304" pitchFamily="18" charset="0"/>
              </a:rPr>
              <a:t>HaShanna</a:t>
            </a:r>
            <a:r>
              <a:rPr lang="en-US" sz="2000" b="1" dirty="0" smtClean="0">
                <a:latin typeface="Times New Roman" panose="02020603050405020304" pitchFamily="18" charset="0"/>
                <a:cs typeface="Times New Roman" panose="02020603050405020304" pitchFamily="18" charset="0"/>
              </a:rPr>
              <a:t>, the head of the year), the months are now numbered from Nissan. That’s why the Jewish “New Year” begins at the start of the seventh month.</a:t>
            </a:r>
          </a:p>
          <a:p>
            <a:pPr algn="l"/>
            <a:endParaRPr lang="en-US" sz="2000" b="1" dirty="0" smtClean="0">
              <a:latin typeface="Times New Roman" panose="02020603050405020304" pitchFamily="18" charset="0"/>
              <a:cs typeface="Times New Roman" panose="02020603050405020304" pitchFamily="18" charset="0"/>
            </a:endParaRPr>
          </a:p>
          <a:p>
            <a:pPr algn="l"/>
            <a:r>
              <a:rPr lang="en-US" sz="2000" b="1" dirty="0" smtClean="0">
                <a:latin typeface="Times New Roman" panose="02020603050405020304" pitchFamily="18" charset="0"/>
                <a:cs typeface="Times New Roman" panose="02020603050405020304" pitchFamily="18" charset="0"/>
              </a:rPr>
              <a:t>Shows how important God saw Passover and the  month of Nissan to be.</a:t>
            </a:r>
          </a:p>
          <a:p>
            <a:pPr algn="l"/>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950628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304800"/>
            <a:ext cx="7772400" cy="1470025"/>
          </a:xfrm>
        </p:spPr>
        <p:txBody>
          <a:bodyPr>
            <a:normAutofit/>
          </a:bodyPr>
          <a:lstStyle/>
          <a:p>
            <a:r>
              <a:rPr lang="en-US" sz="3200" b="1" dirty="0" smtClean="0">
                <a:latin typeface="Times New Roman" panose="02020603050405020304" pitchFamily="18" charset="0"/>
                <a:cs typeface="Times New Roman" panose="02020603050405020304" pitchFamily="18" charset="0"/>
              </a:rPr>
              <a:t>Nissan-Abib(Aviv)</a:t>
            </a:r>
            <a:endParaRPr lang="en-US" sz="3200" b="1" dirty="0">
              <a:latin typeface="Times New Roman" panose="02020603050405020304" pitchFamily="18" charset="0"/>
              <a:cs typeface="Times New Roman" panose="02020603050405020304" pitchFamily="18" charset="0"/>
            </a:endParaRPr>
          </a:p>
        </p:txBody>
      </p:sp>
      <p:sp>
        <p:nvSpPr>
          <p:cNvPr id="6" name="Subtitle 5"/>
          <p:cNvSpPr>
            <a:spLocks noGrp="1"/>
          </p:cNvSpPr>
          <p:nvPr>
            <p:ph type="subTitle" idx="1"/>
          </p:nvPr>
        </p:nvSpPr>
        <p:spPr>
          <a:xfrm>
            <a:off x="1371600" y="1828800"/>
            <a:ext cx="6400800" cy="4419600"/>
          </a:xfrm>
        </p:spPr>
        <p:txBody>
          <a:bodyPr>
            <a:normAutofit/>
          </a:bodyPr>
          <a:lstStyle/>
          <a:p>
            <a:pPr lvl="0">
              <a:spcBef>
                <a:spcPts val="0"/>
              </a:spcBef>
              <a:spcAft>
                <a:spcPts val="1000"/>
              </a:spcAft>
            </a:pPr>
            <a:r>
              <a:rPr lang="en-US" sz="2800" dirty="0">
                <a:solidFill>
                  <a:prstClr val="white"/>
                </a:solidFill>
                <a:latin typeface="Times New Roman" panose="02020603050405020304" pitchFamily="18" charset="0"/>
                <a:ea typeface="Times New Roman"/>
                <a:cs typeface="Times New Roman" panose="02020603050405020304" pitchFamily="18" charset="0"/>
              </a:rPr>
              <a:t>The month of Nissan begins, in particular, the period (</a:t>
            </a:r>
            <a:r>
              <a:rPr lang="en-US" sz="2800" i="1" dirty="0" err="1">
                <a:solidFill>
                  <a:prstClr val="white"/>
                </a:solidFill>
                <a:latin typeface="Times New Roman" panose="02020603050405020304" pitchFamily="18" charset="0"/>
                <a:ea typeface="Times New Roman"/>
                <a:cs typeface="Times New Roman" panose="02020603050405020304" pitchFamily="18" charset="0"/>
              </a:rPr>
              <a:t>tekufah</a:t>
            </a:r>
            <a:r>
              <a:rPr lang="en-US" sz="2800" dirty="0">
                <a:solidFill>
                  <a:prstClr val="white"/>
                </a:solidFill>
                <a:latin typeface="Times New Roman" panose="02020603050405020304" pitchFamily="18" charset="0"/>
                <a:ea typeface="Times New Roman"/>
                <a:cs typeface="Times New Roman" panose="02020603050405020304" pitchFamily="18" charset="0"/>
              </a:rPr>
              <a:t>) of the spring. The three months of this period--</a:t>
            </a:r>
            <a:r>
              <a:rPr lang="en-US" sz="2800" u="sng" dirty="0">
                <a:solidFill>
                  <a:prstClr val="white"/>
                </a:solidFill>
                <a:latin typeface="Times New Roman" panose="02020603050405020304" pitchFamily="18" charset="0"/>
                <a:ea typeface="Times New Roman"/>
                <a:cs typeface="Times New Roman" panose="02020603050405020304" pitchFamily="18" charset="0"/>
              </a:rPr>
              <a:t>Nissan</a:t>
            </a:r>
            <a:r>
              <a:rPr lang="en-US" sz="2800" dirty="0">
                <a:solidFill>
                  <a:prstClr val="white"/>
                </a:solidFill>
                <a:latin typeface="Times New Roman" panose="02020603050405020304" pitchFamily="18" charset="0"/>
                <a:ea typeface="Times New Roman"/>
                <a:cs typeface="Times New Roman" panose="02020603050405020304" pitchFamily="18" charset="0"/>
              </a:rPr>
              <a:t>, </a:t>
            </a:r>
            <a:r>
              <a:rPr lang="en-US" sz="2800" u="sng" dirty="0">
                <a:solidFill>
                  <a:prstClr val="white"/>
                </a:solidFill>
                <a:latin typeface="Times New Roman" panose="02020603050405020304" pitchFamily="18" charset="0"/>
                <a:ea typeface="Times New Roman"/>
                <a:cs typeface="Times New Roman" panose="02020603050405020304" pitchFamily="18" charset="0"/>
              </a:rPr>
              <a:t>Iyar</a:t>
            </a:r>
            <a:r>
              <a:rPr lang="en-US" sz="2800" dirty="0">
                <a:solidFill>
                  <a:prstClr val="white"/>
                </a:solidFill>
                <a:latin typeface="Times New Roman" panose="02020603050405020304" pitchFamily="18" charset="0"/>
                <a:ea typeface="Times New Roman"/>
                <a:cs typeface="Times New Roman" panose="02020603050405020304" pitchFamily="18" charset="0"/>
              </a:rPr>
              <a:t>, </a:t>
            </a:r>
            <a:r>
              <a:rPr lang="en-US" sz="2800" u="sng" dirty="0">
                <a:solidFill>
                  <a:prstClr val="white"/>
                </a:solidFill>
                <a:latin typeface="Times New Roman" panose="02020603050405020304" pitchFamily="18" charset="0"/>
                <a:ea typeface="Times New Roman"/>
                <a:cs typeface="Times New Roman" panose="02020603050405020304" pitchFamily="18" charset="0"/>
              </a:rPr>
              <a:t>Sivan</a:t>
            </a:r>
            <a:r>
              <a:rPr lang="en-US" sz="2800" dirty="0">
                <a:solidFill>
                  <a:prstClr val="white"/>
                </a:solidFill>
                <a:latin typeface="Times New Roman" panose="02020603050405020304" pitchFamily="18" charset="0"/>
                <a:ea typeface="Times New Roman"/>
                <a:cs typeface="Times New Roman" panose="02020603050405020304" pitchFamily="18" charset="0"/>
              </a:rPr>
              <a:t>--correspond to the three tribes of the camp of Judah--</a:t>
            </a:r>
            <a:r>
              <a:rPr lang="en-US" sz="2800" u="sng" dirty="0">
                <a:solidFill>
                  <a:prstClr val="white"/>
                </a:solidFill>
                <a:latin typeface="Times New Roman" panose="02020603050405020304" pitchFamily="18" charset="0"/>
                <a:ea typeface="Times New Roman"/>
                <a:cs typeface="Times New Roman" panose="02020603050405020304" pitchFamily="18" charset="0"/>
              </a:rPr>
              <a:t>Judah</a:t>
            </a:r>
            <a:r>
              <a:rPr lang="en-US" sz="2800" dirty="0">
                <a:solidFill>
                  <a:prstClr val="white"/>
                </a:solidFill>
                <a:latin typeface="Times New Roman" panose="02020603050405020304" pitchFamily="18" charset="0"/>
                <a:ea typeface="Times New Roman"/>
                <a:cs typeface="Times New Roman" panose="02020603050405020304" pitchFamily="18" charset="0"/>
              </a:rPr>
              <a:t>, </a:t>
            </a:r>
            <a:r>
              <a:rPr lang="en-US" sz="2800" u="sng" dirty="0">
                <a:solidFill>
                  <a:prstClr val="white"/>
                </a:solidFill>
                <a:latin typeface="Times New Roman" panose="02020603050405020304" pitchFamily="18" charset="0"/>
                <a:ea typeface="Times New Roman"/>
                <a:cs typeface="Times New Roman" panose="02020603050405020304" pitchFamily="18" charset="0"/>
              </a:rPr>
              <a:t>Issachar</a:t>
            </a:r>
            <a:r>
              <a:rPr lang="en-US" sz="2800" dirty="0">
                <a:solidFill>
                  <a:prstClr val="white"/>
                </a:solidFill>
                <a:latin typeface="Times New Roman" panose="02020603050405020304" pitchFamily="18" charset="0"/>
                <a:ea typeface="Times New Roman"/>
                <a:cs typeface="Times New Roman" panose="02020603050405020304" pitchFamily="18" charset="0"/>
              </a:rPr>
              <a:t>, </a:t>
            </a:r>
            <a:r>
              <a:rPr lang="en-US" sz="2800" u="sng" dirty="0">
                <a:solidFill>
                  <a:prstClr val="white"/>
                </a:solidFill>
                <a:latin typeface="Times New Roman" panose="02020603050405020304" pitchFamily="18" charset="0"/>
                <a:ea typeface="Times New Roman"/>
                <a:cs typeface="Times New Roman" panose="02020603050405020304" pitchFamily="18" charset="0"/>
              </a:rPr>
              <a:t>Zebulun</a:t>
            </a:r>
            <a:r>
              <a:rPr lang="en-US" sz="2800" dirty="0">
                <a:solidFill>
                  <a:prstClr val="white"/>
                </a:solidFill>
                <a:latin typeface="Times New Roman" panose="02020603050405020304" pitchFamily="18" charset="0"/>
                <a:ea typeface="Times New Roman"/>
                <a:cs typeface="Times New Roman" panose="02020603050405020304" pitchFamily="18" charset="0"/>
              </a:rPr>
              <a:t>--who were situated to the east of the Tabernacle. In the Torah, Nissan is referred to as "the month of the spring" (</a:t>
            </a:r>
            <a:r>
              <a:rPr lang="en-US" sz="2800" dirty="0" err="1">
                <a:solidFill>
                  <a:prstClr val="white"/>
                </a:solidFill>
                <a:latin typeface="Times New Roman" panose="02020603050405020304" pitchFamily="18" charset="0"/>
                <a:ea typeface="Times New Roman"/>
                <a:cs typeface="Times New Roman" panose="02020603050405020304" pitchFamily="18" charset="0"/>
              </a:rPr>
              <a:t>חודש</a:t>
            </a:r>
            <a:r>
              <a:rPr lang="en-US" sz="2800" dirty="0">
                <a:solidFill>
                  <a:prstClr val="white"/>
                </a:solidFill>
                <a:latin typeface="Times New Roman" panose="02020603050405020304" pitchFamily="18" charset="0"/>
                <a:ea typeface="Times New Roman"/>
                <a:cs typeface="Times New Roman" panose="02020603050405020304" pitchFamily="18" charset="0"/>
              </a:rPr>
              <a:t> </a:t>
            </a:r>
            <a:r>
              <a:rPr lang="en-US" sz="2800" dirty="0" err="1">
                <a:solidFill>
                  <a:prstClr val="white"/>
                </a:solidFill>
                <a:latin typeface="Times New Roman" panose="02020603050405020304" pitchFamily="18" charset="0"/>
                <a:ea typeface="Times New Roman"/>
                <a:cs typeface="Times New Roman" panose="02020603050405020304" pitchFamily="18" charset="0"/>
              </a:rPr>
              <a:t>האביב</a:t>
            </a:r>
            <a:r>
              <a:rPr lang="en-US" sz="2800" dirty="0">
                <a:solidFill>
                  <a:prstClr val="white"/>
                </a:solidFill>
                <a:latin typeface="Times New Roman" panose="02020603050405020304" pitchFamily="18" charset="0"/>
                <a:ea typeface="Times New Roman"/>
                <a:cs typeface="Times New Roman" panose="02020603050405020304" pitchFamily="18" charset="0"/>
              </a:rPr>
              <a:t>).</a:t>
            </a:r>
            <a:endParaRPr lang="en-US" sz="2800" dirty="0">
              <a:solidFill>
                <a:prstClr val="white"/>
              </a:solidFill>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179129224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09600" y="457200"/>
            <a:ext cx="7772400" cy="1470025"/>
          </a:xfrm>
        </p:spPr>
        <p:txBody>
          <a:bodyPr>
            <a:normAutofit/>
          </a:bodyPr>
          <a:lstStyle/>
          <a:p>
            <a:r>
              <a:rPr lang="en-US" sz="3200" b="1" dirty="0" smtClean="0">
                <a:latin typeface="Times New Roman" panose="02020603050405020304" pitchFamily="18" charset="0"/>
                <a:cs typeface="Times New Roman" panose="02020603050405020304" pitchFamily="18" charset="0"/>
              </a:rPr>
              <a:t>Nissan-Abib(Aviv)</a:t>
            </a:r>
            <a:endParaRPr lang="en-US" sz="3200" b="1" dirty="0">
              <a:latin typeface="Times New Roman" panose="02020603050405020304" pitchFamily="18" charset="0"/>
              <a:cs typeface="Times New Roman" panose="02020603050405020304" pitchFamily="18" charset="0"/>
            </a:endParaRPr>
          </a:p>
        </p:txBody>
      </p:sp>
      <p:sp>
        <p:nvSpPr>
          <p:cNvPr id="4" name="Subtitle 3"/>
          <p:cNvSpPr>
            <a:spLocks noGrp="1"/>
          </p:cNvSpPr>
          <p:nvPr>
            <p:ph type="subTitle" idx="1"/>
          </p:nvPr>
        </p:nvSpPr>
        <p:spPr>
          <a:xfrm>
            <a:off x="1371600" y="2133600"/>
            <a:ext cx="6400800" cy="4114800"/>
          </a:xfrm>
        </p:spPr>
        <p:txBody>
          <a:bodyPr/>
          <a:lstStyle/>
          <a:p>
            <a:pPr lvl="0" algn="just">
              <a:lnSpc>
                <a:spcPct val="115000"/>
              </a:lnSpc>
              <a:spcBef>
                <a:spcPts val="0"/>
              </a:spcBef>
              <a:spcAft>
                <a:spcPts val="1000"/>
              </a:spcAft>
            </a:pPr>
            <a:r>
              <a:rPr lang="en-US" sz="2400" dirty="0">
                <a:solidFill>
                  <a:prstClr val="white"/>
                </a:solidFill>
                <a:latin typeface="Times New Roman" panose="02020603050405020304" pitchFamily="18" charset="0"/>
                <a:ea typeface="Times New Roman"/>
                <a:cs typeface="Times New Roman" panose="02020603050405020304" pitchFamily="18" charset="0"/>
              </a:rPr>
              <a:t>In addition, Nissan is the first of the six summer months, which correspond to six levels of direct light (in Divine service--"arousal from above"). This is alluded to in its synonym "the month of spring" (</a:t>
            </a:r>
            <a:r>
              <a:rPr lang="en-US" sz="2400" dirty="0" err="1">
                <a:solidFill>
                  <a:prstClr val="white"/>
                </a:solidFill>
                <a:latin typeface="Times New Roman" panose="02020603050405020304" pitchFamily="18" charset="0"/>
                <a:ea typeface="Times New Roman"/>
                <a:cs typeface="Times New Roman" panose="02020603050405020304" pitchFamily="18" charset="0"/>
              </a:rPr>
              <a:t>אביב</a:t>
            </a:r>
            <a:r>
              <a:rPr lang="en-US" sz="2400" dirty="0">
                <a:solidFill>
                  <a:prstClr val="white"/>
                </a:solidFill>
                <a:latin typeface="Times New Roman" panose="02020603050405020304" pitchFamily="18" charset="0"/>
                <a:ea typeface="Times New Roman"/>
                <a:cs typeface="Times New Roman" panose="02020603050405020304" pitchFamily="18" charset="0"/>
              </a:rPr>
              <a:t>), whose first two letters, </a:t>
            </a:r>
            <a:r>
              <a:rPr lang="en-US" sz="2400" dirty="0" err="1">
                <a:solidFill>
                  <a:prstClr val="white"/>
                </a:solidFill>
                <a:latin typeface="Times New Roman" panose="02020603050405020304" pitchFamily="18" charset="0"/>
                <a:ea typeface="Times New Roman"/>
                <a:cs typeface="Times New Roman" panose="02020603050405020304" pitchFamily="18" charset="0"/>
              </a:rPr>
              <a:t>alef</a:t>
            </a:r>
            <a:r>
              <a:rPr lang="en-US" sz="2400" dirty="0">
                <a:solidFill>
                  <a:prstClr val="white"/>
                </a:solidFill>
                <a:latin typeface="Times New Roman" panose="02020603050405020304" pitchFamily="18" charset="0"/>
                <a:ea typeface="Times New Roman"/>
                <a:cs typeface="Times New Roman" panose="02020603050405020304" pitchFamily="18" charset="0"/>
              </a:rPr>
              <a:t> (א) and </a:t>
            </a:r>
            <a:r>
              <a:rPr lang="en-US" sz="2400" dirty="0" err="1">
                <a:solidFill>
                  <a:prstClr val="white"/>
                </a:solidFill>
                <a:latin typeface="Times New Roman" panose="02020603050405020304" pitchFamily="18" charset="0"/>
                <a:ea typeface="Times New Roman"/>
                <a:cs typeface="Times New Roman" panose="02020603050405020304" pitchFamily="18" charset="0"/>
              </a:rPr>
              <a:t>beit</a:t>
            </a:r>
            <a:r>
              <a:rPr lang="en-US" sz="2400" dirty="0">
                <a:solidFill>
                  <a:prstClr val="white"/>
                </a:solidFill>
                <a:latin typeface="Times New Roman" panose="02020603050405020304" pitchFamily="18" charset="0"/>
                <a:ea typeface="Times New Roman"/>
                <a:cs typeface="Times New Roman" panose="02020603050405020304" pitchFamily="18" charset="0"/>
              </a:rPr>
              <a:t> (ב),are in the direct or straight order of the Hebrew alphabet.</a:t>
            </a:r>
            <a:endParaRPr lang="en-US" sz="2400" dirty="0">
              <a:solidFill>
                <a:prstClr val="white"/>
              </a:solidFill>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377568265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Characteristics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lstStyle/>
          <a:p>
            <a:r>
              <a:rPr lang="en-US" dirty="0" smtClean="0">
                <a:latin typeface="Times New Roman" panose="02020603050405020304" pitchFamily="18" charset="0"/>
                <a:cs typeface="Times New Roman" panose="02020603050405020304" pitchFamily="18" charset="0"/>
              </a:rPr>
              <a:t>Repentance</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Redemption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Beginning of Miracles</a:t>
            </a:r>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p:txBody>
          <a:bodyPr>
            <a:normAutofit/>
          </a:bodyPr>
          <a:lstStyle/>
          <a:p>
            <a:r>
              <a:rPr lang="en-US" sz="2000" dirty="0" smtClean="0">
                <a:latin typeface="Times New Roman" panose="02020603050405020304" pitchFamily="18" charset="0"/>
                <a:cs typeface="Times New Roman" panose="02020603050405020304" pitchFamily="18" charset="0"/>
              </a:rPr>
              <a:t>This is a month for you to watch your speech, which provides the ability to express your deepest feelings and insights</a:t>
            </a:r>
          </a:p>
          <a:p>
            <a:r>
              <a:rPr lang="en-US" sz="2000" dirty="0" smtClean="0">
                <a:latin typeface="Times New Roman" panose="02020603050405020304" pitchFamily="18" charset="0"/>
                <a:cs typeface="Times New Roman" panose="02020603050405020304" pitchFamily="18" charset="0"/>
              </a:rPr>
              <a:t>This is also the time to put your best foot forward</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This is the time you want to be sure to ask God to enter into the full redemptive plan for your life.</a:t>
            </a:r>
          </a:p>
          <a:p>
            <a:r>
              <a:rPr lang="en-US" sz="2000" dirty="0" smtClean="0">
                <a:latin typeface="Times New Roman" panose="02020603050405020304" pitchFamily="18" charset="0"/>
                <a:cs typeface="Times New Roman" panose="02020603050405020304" pitchFamily="18" charset="0"/>
              </a:rPr>
              <a:t>God has called some to operate in miracles, which is part of  your gifting and destiny.</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53470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7453" y="1752600"/>
            <a:ext cx="6916509" cy="2800767"/>
          </a:xfrm>
          <a:prstGeom prst="rect">
            <a:avLst/>
          </a:prstGeom>
        </p:spPr>
        <p:txBody>
          <a:bodyPr wrap="none">
            <a:spAutoFit/>
          </a:bodyPr>
          <a:lstStyle/>
          <a:p>
            <a:pPr lvl="0" algn="ctr"/>
            <a:r>
              <a:rPr lang="en-US" sz="4000" b="1" dirty="0">
                <a:solidFill>
                  <a:prstClr val="white"/>
                </a:solidFill>
                <a:latin typeface="Times New Roman" panose="02020603050405020304" pitchFamily="18" charset="0"/>
                <a:cs typeface="Times New Roman" panose="02020603050405020304" pitchFamily="18" charset="0"/>
              </a:rPr>
              <a:t>Letter: </a:t>
            </a:r>
            <a:r>
              <a:rPr lang="en-US" sz="4000" b="1" dirty="0" err="1">
                <a:solidFill>
                  <a:prstClr val="white"/>
                </a:solidFill>
                <a:latin typeface="Times New Roman" panose="02020603050405020304" pitchFamily="18" charset="0"/>
                <a:cs typeface="Times New Roman" panose="02020603050405020304" pitchFamily="18" charset="0"/>
              </a:rPr>
              <a:t>Hei</a:t>
            </a:r>
            <a:r>
              <a:rPr lang="en-US" sz="4000" b="1" dirty="0">
                <a:solidFill>
                  <a:prstClr val="white"/>
                </a:solidFill>
                <a:latin typeface="Times New Roman" panose="02020603050405020304" pitchFamily="18" charset="0"/>
                <a:cs typeface="Times New Roman" panose="02020603050405020304" pitchFamily="18" charset="0"/>
              </a:rPr>
              <a:t> (ה</a:t>
            </a:r>
            <a:r>
              <a:rPr lang="en-US" sz="4000" b="1" dirty="0" smtClean="0">
                <a:solidFill>
                  <a:prstClr val="white"/>
                </a:solidFill>
                <a:latin typeface="Times New Roman" panose="02020603050405020304" pitchFamily="18" charset="0"/>
                <a:cs typeface="Times New Roman" panose="02020603050405020304" pitchFamily="18" charset="0"/>
              </a:rPr>
              <a:t>)</a:t>
            </a:r>
          </a:p>
          <a:p>
            <a:pPr lvl="0" algn="ctr"/>
            <a:endParaRPr lang="en-US" sz="4000" b="1" dirty="0" smtClean="0">
              <a:solidFill>
                <a:prstClr val="white"/>
              </a:solidFill>
              <a:latin typeface="Times New Roman" panose="02020603050405020304" pitchFamily="18" charset="0"/>
              <a:cs typeface="Times New Roman" panose="02020603050405020304" pitchFamily="18" charset="0"/>
            </a:endParaRPr>
          </a:p>
          <a:p>
            <a:pPr lvl="0" algn="ctr"/>
            <a:r>
              <a:rPr lang="en-US" sz="2400" b="1" dirty="0" smtClean="0">
                <a:solidFill>
                  <a:prstClr val="white"/>
                </a:solidFill>
                <a:latin typeface="Times New Roman" panose="02020603050405020304" pitchFamily="18" charset="0"/>
                <a:cs typeface="Times New Roman" panose="02020603050405020304" pitchFamily="18" charset="0"/>
              </a:rPr>
              <a:t>Pictures wind, breath, and praise</a:t>
            </a:r>
          </a:p>
          <a:p>
            <a:pPr lvl="0" algn="ctr"/>
            <a:endParaRPr lang="en-US" sz="2400" b="1" dirty="0">
              <a:solidFill>
                <a:prstClr val="white"/>
              </a:solidFill>
              <a:latin typeface="Times New Roman" panose="02020603050405020304" pitchFamily="18" charset="0"/>
              <a:cs typeface="Times New Roman" panose="02020603050405020304" pitchFamily="18" charset="0"/>
            </a:endParaRPr>
          </a:p>
          <a:p>
            <a:pPr lvl="0" algn="ctr"/>
            <a:r>
              <a:rPr lang="en-US" sz="2400" b="1" dirty="0" smtClean="0">
                <a:solidFill>
                  <a:prstClr val="white"/>
                </a:solidFill>
                <a:latin typeface="Times New Roman" panose="02020603050405020304" pitchFamily="18" charset="0"/>
                <a:cs typeface="Times New Roman" panose="02020603050405020304" pitchFamily="18" charset="0"/>
              </a:rPr>
              <a:t>Prophetically  this signifies a window with the wind</a:t>
            </a:r>
          </a:p>
          <a:p>
            <a:pPr lvl="0" algn="ctr"/>
            <a:r>
              <a:rPr lang="en-US" sz="2400" b="1" dirty="0">
                <a:solidFill>
                  <a:prstClr val="white"/>
                </a:solidFill>
                <a:latin typeface="Times New Roman" panose="02020603050405020304" pitchFamily="18" charset="0"/>
                <a:cs typeface="Times New Roman" panose="02020603050405020304" pitchFamily="18" charset="0"/>
              </a:rPr>
              <a:t>o</a:t>
            </a:r>
            <a:r>
              <a:rPr lang="en-US" sz="2400" b="1" dirty="0" smtClean="0">
                <a:solidFill>
                  <a:prstClr val="white"/>
                </a:solidFill>
                <a:latin typeface="Times New Roman" panose="02020603050405020304" pitchFamily="18" charset="0"/>
                <a:cs typeface="Times New Roman" panose="02020603050405020304" pitchFamily="18" charset="0"/>
              </a:rPr>
              <a:t>f God blowing down into you every year.</a:t>
            </a:r>
            <a:endParaRPr lang="en-US" sz="2400" b="1" dirty="0">
              <a:solidFill>
                <a:prstClr val="whit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8416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762000"/>
            <a:ext cx="6629400" cy="5386090"/>
          </a:xfrm>
          <a:prstGeom prst="rect">
            <a:avLst/>
          </a:prstGeom>
        </p:spPr>
        <p:txBody>
          <a:bodyPr wrap="square">
            <a:spAutoFit/>
          </a:bodyPr>
          <a:lstStyle/>
          <a:p>
            <a:pPr algn="ctr"/>
            <a:r>
              <a:rPr lang="en-US" sz="4000" b="1" dirty="0">
                <a:latin typeface="Times New Roman" panose="02020603050405020304" pitchFamily="18" charset="0"/>
                <a:cs typeface="Times New Roman" panose="02020603050405020304" pitchFamily="18" charset="0"/>
              </a:rPr>
              <a:t>Letter: </a:t>
            </a:r>
            <a:r>
              <a:rPr lang="en-US" sz="4000" b="1" dirty="0" err="1">
                <a:latin typeface="Times New Roman" panose="02020603050405020304" pitchFamily="18" charset="0"/>
                <a:cs typeface="Times New Roman" panose="02020603050405020304" pitchFamily="18" charset="0"/>
              </a:rPr>
              <a:t>Hei</a:t>
            </a:r>
            <a:r>
              <a:rPr lang="en-US" sz="4000" b="1" dirty="0">
                <a:latin typeface="Times New Roman" panose="02020603050405020304" pitchFamily="18" charset="0"/>
                <a:cs typeface="Times New Roman" panose="02020603050405020304" pitchFamily="18" charset="0"/>
              </a:rPr>
              <a:t> (ה</a:t>
            </a:r>
            <a:r>
              <a:rPr lang="en-US" sz="4000" b="1" dirty="0" smtClean="0">
                <a:latin typeface="Times New Roman" panose="02020603050405020304" pitchFamily="18" charset="0"/>
                <a:cs typeface="Times New Roman" panose="02020603050405020304" pitchFamily="18" charset="0"/>
              </a:rPr>
              <a:t>)</a:t>
            </a:r>
          </a:p>
          <a:p>
            <a:pPr algn="ctr"/>
            <a:endParaRPr lang="en-US" sz="40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letter </a:t>
            </a:r>
            <a:r>
              <a:rPr lang="en-US" sz="2400" dirty="0" err="1">
                <a:latin typeface="Times New Roman" panose="02020603050405020304" pitchFamily="18" charset="0"/>
                <a:cs typeface="Times New Roman" panose="02020603050405020304" pitchFamily="18" charset="0"/>
              </a:rPr>
              <a:t>hei</a:t>
            </a:r>
            <a:r>
              <a:rPr lang="en-US" sz="2400" dirty="0">
                <a:latin typeface="Times New Roman" panose="02020603050405020304" pitchFamily="18" charset="0"/>
                <a:cs typeface="Times New Roman" panose="02020603050405020304" pitchFamily="18" charset="0"/>
              </a:rPr>
              <a:t> is the phonetic source for all 22 letters of the </a:t>
            </a:r>
            <a:r>
              <a:rPr lang="en-US" sz="2400" dirty="0" err="1">
                <a:latin typeface="Times New Roman" panose="02020603050405020304" pitchFamily="18" charset="0"/>
                <a:cs typeface="Times New Roman" panose="02020603050405020304" pitchFamily="18" charset="0"/>
              </a:rPr>
              <a:t>alef-beit</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The sages teach us that "with the letter </a:t>
            </a:r>
            <a:r>
              <a:rPr lang="en-US" sz="2400" dirty="0" err="1">
                <a:latin typeface="Times New Roman" panose="02020603050405020304" pitchFamily="18" charset="0"/>
                <a:cs typeface="Times New Roman" panose="02020603050405020304" pitchFamily="18" charset="0"/>
              </a:rPr>
              <a:t>hei</a:t>
            </a:r>
            <a:r>
              <a:rPr lang="en-US" sz="2400" dirty="0">
                <a:latin typeface="Times New Roman" panose="02020603050405020304" pitchFamily="18" charset="0"/>
                <a:cs typeface="Times New Roman" panose="02020603050405020304" pitchFamily="18" charset="0"/>
              </a:rPr>
              <a:t> God created this world." As it says in the beginning of the second account of Creation (which corresponds to the Jewish </a:t>
            </a:r>
            <a:r>
              <a:rPr lang="en-US" sz="2400" dirty="0" err="1">
                <a:latin typeface="Times New Roman" panose="02020603050405020304" pitchFamily="18" charset="0"/>
                <a:cs typeface="Times New Roman" panose="02020603050405020304" pitchFamily="18" charset="0"/>
              </a:rPr>
              <a:t>calender</a:t>
            </a:r>
            <a:r>
              <a:rPr lang="en-US" sz="2400" dirty="0">
                <a:latin typeface="Times New Roman" panose="02020603050405020304" pitchFamily="18" charset="0"/>
                <a:cs typeface="Times New Roman" panose="02020603050405020304" pitchFamily="18" charset="0"/>
              </a:rPr>
              <a:t>, beginning from </a:t>
            </a:r>
            <a:r>
              <a:rPr lang="en-US" sz="2400" dirty="0" smtClean="0">
                <a:latin typeface="Times New Roman" panose="02020603050405020304" pitchFamily="18" charset="0"/>
                <a:cs typeface="Times New Roman" panose="02020603050405020304" pitchFamily="18" charset="0"/>
              </a:rPr>
              <a:t>Nissan</a:t>
            </a:r>
            <a:r>
              <a:rPr lang="en-US" sz="2400" dirty="0">
                <a:latin typeface="Times New Roman" panose="02020603050405020304" pitchFamily="18" charset="0"/>
                <a:cs typeface="Times New Roman" panose="02020603050405020304" pitchFamily="18" charset="0"/>
              </a:rPr>
              <a:t>): "When they were created" (</a:t>
            </a:r>
            <a:r>
              <a:rPr lang="en-US" sz="2400" dirty="0" err="1">
                <a:latin typeface="Times New Roman" panose="02020603050405020304" pitchFamily="18" charset="0"/>
                <a:cs typeface="Times New Roman" panose="02020603050405020304" pitchFamily="18" charset="0"/>
              </a:rPr>
              <a:t>בהבראם</a:t>
            </a:r>
            <a:r>
              <a:rPr lang="en-US" sz="2400" dirty="0">
                <a:latin typeface="Times New Roman" panose="02020603050405020304" pitchFamily="18" charset="0"/>
                <a:cs typeface="Times New Roman" panose="02020603050405020304" pitchFamily="18" charset="0"/>
              </a:rPr>
              <a:t>) and this word is written in a manner that it means "with [the letter] </a:t>
            </a:r>
            <a:r>
              <a:rPr lang="en-US" sz="2400" dirty="0" err="1">
                <a:latin typeface="Times New Roman" panose="02020603050405020304" pitchFamily="18" charset="0"/>
                <a:cs typeface="Times New Roman" panose="02020603050405020304" pitchFamily="18" charset="0"/>
              </a:rPr>
              <a:t>hei</a:t>
            </a:r>
            <a:r>
              <a:rPr lang="en-US" sz="2400" dirty="0">
                <a:latin typeface="Times New Roman" panose="02020603050405020304" pitchFamily="18" charset="0"/>
                <a:cs typeface="Times New Roman" panose="02020603050405020304" pitchFamily="18" charset="0"/>
              </a:rPr>
              <a:t>, they were created." Thus, the month of </a:t>
            </a:r>
            <a:r>
              <a:rPr lang="en-US" sz="2400" dirty="0" smtClean="0">
                <a:latin typeface="Times New Roman" panose="02020603050405020304" pitchFamily="18" charset="0"/>
                <a:cs typeface="Times New Roman" panose="02020603050405020304" pitchFamily="18" charset="0"/>
              </a:rPr>
              <a:t>Nissan </a:t>
            </a:r>
            <a:r>
              <a:rPr lang="en-US" sz="2400" dirty="0">
                <a:latin typeface="Times New Roman" panose="02020603050405020304" pitchFamily="18" charset="0"/>
                <a:cs typeface="Times New Roman" panose="02020603050405020304" pitchFamily="18" charset="0"/>
              </a:rPr>
              <a:t>signifies the annual renewal of the creation of this world.</a:t>
            </a:r>
          </a:p>
        </p:txBody>
      </p:sp>
    </p:spTree>
    <p:extLst>
      <p:ext uri="{BB962C8B-B14F-4D97-AF65-F5344CB8AC3E}">
        <p14:creationId xmlns:p14="http://schemas.microsoft.com/office/powerpoint/2010/main" val="211145121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798" y="228600"/>
            <a:ext cx="6019799" cy="6467412"/>
          </a:xfrm>
          <a:prstGeom prst="rect">
            <a:avLst/>
          </a:prstGeom>
        </p:spPr>
        <p:txBody>
          <a:bodyPr wrap="square">
            <a:spAutoFit/>
          </a:bodyPr>
          <a:lstStyle/>
          <a:p>
            <a:pPr algn="ctr">
              <a:lnSpc>
                <a:spcPct val="115000"/>
              </a:lnSpc>
              <a:spcAft>
                <a:spcPts val="1000"/>
              </a:spcAft>
            </a:pPr>
            <a:r>
              <a:rPr lang="en-US" sz="3200" b="1" dirty="0" smtClean="0">
                <a:latin typeface="Times New Roman" panose="02020603050405020304" pitchFamily="18" charset="0"/>
                <a:ea typeface="Times New Roman"/>
                <a:cs typeface="Times New Roman" panose="02020603050405020304" pitchFamily="18" charset="0"/>
              </a:rPr>
              <a:t>Constellation</a:t>
            </a:r>
            <a:r>
              <a:rPr lang="en-US" sz="3200" b="1" dirty="0" smtClean="0">
                <a:effectLst/>
                <a:latin typeface="Times New Roman" panose="02020603050405020304" pitchFamily="18" charset="0"/>
                <a:ea typeface="Times New Roman"/>
                <a:cs typeface="Times New Roman" panose="02020603050405020304" pitchFamily="18" charset="0"/>
              </a:rPr>
              <a:t>: Aries (Lamb)</a:t>
            </a:r>
          </a:p>
          <a:p>
            <a:pPr algn="ctr">
              <a:lnSpc>
                <a:spcPct val="115000"/>
              </a:lnSpc>
              <a:spcAft>
                <a:spcPts val="1000"/>
              </a:spcAft>
            </a:pPr>
            <a:endParaRPr lang="en-US" sz="2800" b="1" dirty="0" smtClean="0">
              <a:effectLst/>
              <a:latin typeface="Trebuchet MS"/>
              <a:ea typeface="Times New Roman"/>
              <a:cs typeface="Times New Roman"/>
            </a:endParaRPr>
          </a:p>
          <a:p>
            <a:pPr>
              <a:lnSpc>
                <a:spcPct val="115000"/>
              </a:lnSpc>
              <a:spcAft>
                <a:spcPts val="1000"/>
              </a:spcAft>
            </a:pPr>
            <a:endParaRPr lang="en-US" sz="2400" dirty="0" smtClean="0">
              <a:effectLst/>
              <a:latin typeface="Times New Roman"/>
              <a:ea typeface="Times New Roman"/>
              <a:cs typeface="Times New Roman"/>
            </a:endParaRPr>
          </a:p>
          <a:p>
            <a:pPr>
              <a:lnSpc>
                <a:spcPct val="115000"/>
              </a:lnSpc>
              <a:spcAft>
                <a:spcPts val="1000"/>
              </a:spcAft>
            </a:pPr>
            <a:endParaRPr lang="en-US" sz="2400" dirty="0" smtClean="0">
              <a:effectLst/>
              <a:latin typeface="Times New Roman"/>
              <a:ea typeface="Times New Roman"/>
              <a:cs typeface="Times New Roman"/>
            </a:endParaRPr>
          </a:p>
          <a:p>
            <a:pPr>
              <a:lnSpc>
                <a:spcPct val="115000"/>
              </a:lnSpc>
              <a:spcAft>
                <a:spcPts val="1000"/>
              </a:spcAft>
            </a:pPr>
            <a:r>
              <a:rPr lang="en-US" sz="2400" dirty="0" smtClean="0">
                <a:effectLst/>
                <a:latin typeface="Times New Roman"/>
                <a:ea typeface="Times New Roman"/>
                <a:cs typeface="Times New Roman"/>
              </a:rPr>
              <a:t>The lamb symbolizes the </a:t>
            </a:r>
            <a:r>
              <a:rPr lang="en-US" sz="2400" dirty="0" smtClean="0">
                <a:effectLst/>
                <a:latin typeface="Times New Roman"/>
                <a:ea typeface="Times New Roman"/>
                <a:cs typeface="Times New Roman"/>
              </a:rPr>
              <a:t>Passover </a:t>
            </a:r>
            <a:r>
              <a:rPr lang="en-US" sz="2400" dirty="0" smtClean="0">
                <a:effectLst/>
                <a:latin typeface="Times New Roman"/>
                <a:ea typeface="Times New Roman"/>
                <a:cs typeface="Times New Roman"/>
              </a:rPr>
              <a:t>sacrifice, the first sacrifice of the Jewish people to God just before their redemption. The Jewish people itself is symbolized by a lamb (surrounded by seventy wolves). Of all of God's creations, the lamb possesses the innate ability to arouse mercy by its voice (the origin of the sense of speech of the month of Nissan).</a:t>
            </a:r>
          </a:p>
          <a:p>
            <a:pPr>
              <a:lnSpc>
                <a:spcPct val="115000"/>
              </a:lnSpc>
              <a:spcAft>
                <a:spcPts val="1000"/>
              </a:spcAft>
            </a:pPr>
            <a:endParaRPr lang="en-US" sz="2400" dirty="0">
              <a:ea typeface="Calibri"/>
              <a:cs typeface="Times New Roman"/>
            </a:endParaRPr>
          </a:p>
        </p:txBody>
      </p:sp>
      <p:pic>
        <p:nvPicPr>
          <p:cNvPr id="1029" name="Picture 5" descr="C:\Users\broney.FGH.000\AppData\Local\Microsoft\Windows\Temporary Internet Files\Content.IE5\WEBNNV50\Arie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197" y="1143000"/>
            <a:ext cx="3428999"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21753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1394</Words>
  <Application>Microsoft Office PowerPoint</Application>
  <PresentationFormat>On-screen Show (4:3)</PresentationFormat>
  <Paragraphs>152</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Nissan-Abib(Aviv)</vt:lpstr>
      <vt:lpstr>Nissan-Abib(Aviv)</vt:lpstr>
      <vt:lpstr>Nissan-Abib(Aviv)</vt:lpstr>
      <vt:lpstr>Nissan-Abib(Aviv)</vt:lpstr>
      <vt:lpstr>Characteristics</vt:lpstr>
      <vt:lpstr>PowerPoint Presentation</vt:lpstr>
      <vt:lpstr>PowerPoint Presentation</vt:lpstr>
      <vt:lpstr>PowerPoint Presentation</vt:lpstr>
      <vt:lpstr>PowerPoint Presentation</vt:lpstr>
      <vt:lpstr>PowerPoint Presentation</vt:lpstr>
      <vt:lpstr>PowerPoint Presentation</vt:lpstr>
      <vt:lpstr>Tribe: Judah</vt:lpstr>
      <vt:lpstr>Tribe: Judah</vt:lpstr>
      <vt:lpstr>Tribe: Judah</vt:lpstr>
      <vt:lpstr>PowerPoint Presentation</vt:lpstr>
      <vt:lpstr>PowerPoint Presentation</vt:lpstr>
      <vt:lpstr>PowerPoint Presentation</vt:lpstr>
      <vt:lpstr>PowerPoint Presentation</vt:lpstr>
      <vt:lpstr>Colors/Stones</vt:lpstr>
      <vt:lpstr>PASSOVER</vt:lpstr>
      <vt:lpstr>PASSOVER</vt:lpstr>
    </vt:vector>
  </TitlesOfParts>
  <Company>Forrest General Hospital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Roney, Brad</dc:creator>
  <cp:lastModifiedBy>Roney, Brad</cp:lastModifiedBy>
  <cp:revision>33</cp:revision>
  <dcterms:created xsi:type="dcterms:W3CDTF">2019-03-29T15:54:32Z</dcterms:created>
  <dcterms:modified xsi:type="dcterms:W3CDTF">2019-04-03T21:18:56Z</dcterms:modified>
</cp:coreProperties>
</file>