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mahanai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4" name="Body Level One…"/>
          <p:cNvSpPr txBox="1"/>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Image"/>
          <p:cNvSpPr/>
          <p:nvPr>
            <p:ph type="pic" sz="quarter" idx="13"/>
          </p:nvPr>
        </p:nvSpPr>
        <p:spPr>
          <a:xfrm>
            <a:off x="6502400" y="4813300"/>
            <a:ext cx="5600700" cy="40513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3" name="Image"/>
          <p:cNvSpPr/>
          <p:nvPr>
            <p:ph type="pic" sz="quarter" idx="14"/>
          </p:nvPr>
        </p:nvSpPr>
        <p:spPr>
          <a:xfrm>
            <a:off x="6502400" y="1079500"/>
            <a:ext cx="5600700" cy="34290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4" name="Image"/>
          <p:cNvSpPr/>
          <p:nvPr>
            <p:ph type="pic" sz="half" idx="15"/>
          </p:nvPr>
        </p:nvSpPr>
        <p:spPr>
          <a:xfrm>
            <a:off x="897846" y="1079500"/>
            <a:ext cx="4978401"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5"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Image"/>
          <p:cNvSpPr/>
          <p:nvPr>
            <p:ph type="pic" sz="half" idx="13"/>
          </p:nvPr>
        </p:nvSpPr>
        <p:spPr>
          <a:xfrm>
            <a:off x="6807200" y="1079500"/>
            <a:ext cx="5295900"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3" name="Image"/>
          <p:cNvSpPr/>
          <p:nvPr>
            <p:ph type="pic" sz="half" idx="14"/>
          </p:nvPr>
        </p:nvSpPr>
        <p:spPr>
          <a:xfrm>
            <a:off x="889000" y="1079500"/>
            <a:ext cx="5295900"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4" name="Slide Number"/>
          <p:cNvSpPr txBox="1"/>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1" name="— Johnny Appleseed"/>
          <p:cNvSpPr txBox="1"/>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2" name="Type a quote here."/>
          <p:cNvSpPr txBox="1"/>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3" name="”"/>
          <p:cNvSpPr txBox="1"/>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4" name="“"/>
          <p:cNvSpPr txBox="1"/>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5"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2" name="Image"/>
          <p:cNvSpPr/>
          <p:nvPr>
            <p:ph type="pic" idx="13"/>
          </p:nvPr>
        </p:nvSpPr>
        <p:spPr>
          <a:xfrm>
            <a:off x="-5645" y="0"/>
            <a:ext cx="13004801" cy="9753600"/>
          </a:xfrm>
          <a:prstGeom prst="rect">
            <a:avLst/>
          </a:prstGeom>
        </p:spPr>
        <p:txBody>
          <a:bodyPr lIns="91439" tIns="45719" rIns="91439" bIns="45719">
            <a:noAutofit/>
          </a:bodyPr>
          <a:lstStyle/>
          <a:p>
            <a:pPr/>
          </a:p>
        </p:txBody>
      </p:sp>
      <p:sp>
        <p:nvSpPr>
          <p:cNvPr id="1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0"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Image"/>
          <p:cNvSpPr/>
          <p:nvPr>
            <p:ph type="pic" idx="13"/>
          </p:nvPr>
        </p:nvSpPr>
        <p:spPr>
          <a:xfrm>
            <a:off x="533400" y="3479800"/>
            <a:ext cx="11938000" cy="57658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9"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0" name="Body Level One…"/>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0" algn="ctr">
              <a:spcBef>
                <a:spcPts val="0"/>
              </a:spcBef>
              <a:buClrTx/>
              <a:buSzTx/>
              <a:buNone/>
              <a:defRPr cap="all" spc="79" sz="4000">
                <a:solidFill>
                  <a:srgbClr val="FFFFFF"/>
                </a:solidFill>
                <a:latin typeface="+mn-lt"/>
                <a:ea typeface="+mn-ea"/>
                <a:cs typeface="+mn-cs"/>
                <a:sym typeface="Futura"/>
              </a:defRPr>
            </a:lvl2pPr>
            <a:lvl3pPr marL="0" indent="0" algn="ctr">
              <a:spcBef>
                <a:spcPts val="0"/>
              </a:spcBef>
              <a:buClrTx/>
              <a:buSzTx/>
              <a:buNone/>
              <a:defRPr cap="all" spc="79" sz="4000">
                <a:solidFill>
                  <a:srgbClr val="FFFFFF"/>
                </a:solidFill>
                <a:latin typeface="+mn-lt"/>
                <a:ea typeface="+mn-ea"/>
                <a:cs typeface="+mn-cs"/>
                <a:sym typeface="Futura"/>
              </a:defRPr>
            </a:lvl3pPr>
            <a:lvl4pPr marL="0" indent="0" algn="ctr">
              <a:spcBef>
                <a:spcPts val="0"/>
              </a:spcBef>
              <a:buClrTx/>
              <a:buSzTx/>
              <a:buNone/>
              <a:defRPr cap="all" spc="79" sz="4000">
                <a:solidFill>
                  <a:srgbClr val="FFFFFF"/>
                </a:solidFill>
                <a:latin typeface="+mn-lt"/>
                <a:ea typeface="+mn-ea"/>
                <a:cs typeface="+mn-cs"/>
                <a:sym typeface="Futura"/>
              </a:defRPr>
            </a:lvl4pPr>
            <a:lvl5pPr marL="0" indent="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Image"/>
          <p:cNvSpPr/>
          <p:nvPr>
            <p:ph type="pic" idx="13"/>
          </p:nvPr>
        </p:nvSpPr>
        <p:spPr>
          <a:xfrm>
            <a:off x="876300" y="2330450"/>
            <a:ext cx="11277600" cy="64770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sz="quarter" idx="1"/>
          </p:nvPr>
        </p:nvSpPr>
        <p:spPr>
          <a:xfrm>
            <a:off x="673100" y="1320800"/>
            <a:ext cx="11658600" cy="495300"/>
          </a:xfrm>
          <a:prstGeom prst="rect">
            <a:avLst/>
          </a:prstGeom>
        </p:spPr>
        <p:txBody>
          <a:bodyPr/>
          <a:lstStyle>
            <a:lvl1pPr marL="0" indent="0" algn="ctr">
              <a:spcBef>
                <a:spcPts val="0"/>
              </a:spcBef>
              <a:buSzTx/>
              <a:buNone/>
              <a:defRPr cap="all" spc="234" sz="2600">
                <a:latin typeface="+mn-lt"/>
                <a:ea typeface="+mn-ea"/>
                <a:cs typeface="+mn-cs"/>
                <a:sym typeface="Futura"/>
              </a:defRPr>
            </a:lvl1pPr>
            <a:lvl2pPr marL="0" indent="0" algn="ctr">
              <a:spcBef>
                <a:spcPts val="0"/>
              </a:spcBef>
              <a:buSzTx/>
              <a:buNone/>
              <a:defRPr cap="all" spc="234" sz="2600">
                <a:latin typeface="+mn-lt"/>
                <a:ea typeface="+mn-ea"/>
                <a:cs typeface="+mn-cs"/>
                <a:sym typeface="Futura"/>
              </a:defRPr>
            </a:lvl2pPr>
            <a:lvl3pPr marL="0" indent="0" algn="ctr">
              <a:spcBef>
                <a:spcPts val="0"/>
              </a:spcBef>
              <a:buSzTx/>
              <a:buNone/>
              <a:defRPr cap="all" spc="234" sz="2600">
                <a:latin typeface="+mn-lt"/>
                <a:ea typeface="+mn-ea"/>
                <a:cs typeface="+mn-cs"/>
                <a:sym typeface="Futura"/>
              </a:defRPr>
            </a:lvl3pPr>
            <a:lvl4pPr marL="0" indent="0" algn="ctr">
              <a:spcBef>
                <a:spcPts val="0"/>
              </a:spcBef>
              <a:buSzTx/>
              <a:buNone/>
              <a:defRPr cap="all" spc="234" sz="2600">
                <a:latin typeface="+mn-lt"/>
                <a:ea typeface="+mn-ea"/>
                <a:cs typeface="+mn-cs"/>
                <a:sym typeface="Futura"/>
              </a:defRPr>
            </a:lvl4pPr>
            <a:lvl5pPr marL="0" indent="0" algn="ctr">
              <a:spcBef>
                <a:spcPts val="0"/>
              </a:spcBef>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39"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 name="Image"/>
          <p:cNvSpPr/>
          <p:nvPr>
            <p:ph type="pic" sz="half" idx="13"/>
          </p:nvPr>
        </p:nvSpPr>
        <p:spPr>
          <a:xfrm>
            <a:off x="6191619" y="1082886"/>
            <a:ext cx="5880101" cy="7747001"/>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55"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6" name="Body Level One…"/>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0">
              <a:spcBef>
                <a:spcPts val="0"/>
              </a:spcBef>
              <a:buClrTx/>
              <a:buSzTx/>
              <a:buNone/>
              <a:defRPr cap="all" spc="79" sz="4000">
                <a:latin typeface="+mn-lt"/>
                <a:ea typeface="+mn-ea"/>
                <a:cs typeface="+mn-cs"/>
                <a:sym typeface="Futura"/>
              </a:defRPr>
            </a:lvl2pPr>
            <a:lvl3pPr marL="0" indent="0">
              <a:spcBef>
                <a:spcPts val="0"/>
              </a:spcBef>
              <a:buClrTx/>
              <a:buSzTx/>
              <a:buNone/>
              <a:defRPr cap="all" spc="79" sz="4000">
                <a:latin typeface="+mn-lt"/>
                <a:ea typeface="+mn-ea"/>
                <a:cs typeface="+mn-cs"/>
                <a:sym typeface="Futura"/>
              </a:defRPr>
            </a:lvl3pPr>
            <a:lvl4pPr marL="0" indent="0">
              <a:spcBef>
                <a:spcPts val="0"/>
              </a:spcBef>
              <a:buClrTx/>
              <a:buSzTx/>
              <a:buNone/>
              <a:defRPr cap="all" spc="79" sz="4000">
                <a:latin typeface="+mn-lt"/>
                <a:ea typeface="+mn-ea"/>
                <a:cs typeface="+mn-cs"/>
                <a:sym typeface="Futura"/>
              </a:defRPr>
            </a:lvl4pPr>
            <a:lvl5pPr marL="0" indent="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4"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5" name="Title Text"/>
          <p:cNvSpPr txBox="1"/>
          <p:nvPr>
            <p:ph type="title"/>
          </p:nvPr>
        </p:nvSpPr>
        <p:spPr>
          <a:prstGeom prst="rect">
            <a:avLst/>
          </a:prstGeom>
        </p:spPr>
        <p:txBody>
          <a:bodyPr/>
          <a:lstStyle/>
          <a:p>
            <a:pPr/>
            <a:r>
              <a:t>Title 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3"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4" name="Title Text"/>
          <p:cNvSpPr txBox="1"/>
          <p:nvPr>
            <p:ph type="title"/>
          </p:nvPr>
        </p:nvSpPr>
        <p:spPr>
          <a:prstGeom prst="rect">
            <a:avLst/>
          </a:prstGeom>
        </p:spPr>
        <p:txBody>
          <a:bodyPr/>
          <a:lstStyle/>
          <a:p>
            <a:pPr/>
            <a:r>
              <a:t>Title Text</a:t>
            </a:r>
          </a:p>
        </p:txBody>
      </p:sp>
      <p:sp>
        <p:nvSpPr>
          <p:cNvPr id="7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sz="half" idx="13"/>
          </p:nvPr>
        </p:nvSpPr>
        <p:spPr>
          <a:xfrm>
            <a:off x="6172200" y="2324089"/>
            <a:ext cx="5943600" cy="6568573"/>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84" name="donec quis nunc"/>
          <p:cNvSpPr txBox="1"/>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5" name="Title Text"/>
          <p:cNvSpPr txBox="1"/>
          <p:nvPr>
            <p:ph type="title"/>
          </p:nvPr>
        </p:nvSpPr>
        <p:spPr>
          <a:prstGeom prst="rect">
            <a:avLst/>
          </a:prstGeom>
        </p:spPr>
        <p:txBody>
          <a:bodyPr/>
          <a:lstStyle/>
          <a:p>
            <a:pPr/>
            <a:r>
              <a:t>Title Text</a:t>
            </a:r>
          </a:p>
        </p:txBody>
      </p:sp>
      <p:sp>
        <p:nvSpPr>
          <p:cNvPr id="86" name="Body Level One…"/>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1pPr>
      <a:lvl2pPr marL="0" marR="0" indent="3429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2pPr>
      <a:lvl3pPr marL="0" marR="0" indent="685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3pPr>
      <a:lvl4pPr marL="0" marR="0" indent="10287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4pPr>
      <a:lvl5pPr marL="0" marR="0" indent="1371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5pPr>
      <a:lvl6pPr marL="0" marR="0" indent="17145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6pPr>
      <a:lvl7pPr marL="0" marR="0" indent="20574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7pPr>
      <a:lvl8pPr marL="0" marR="0" indent="24003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8pPr>
      <a:lvl9pPr marL="0" marR="0" indent="2743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9pPr>
    </p:bodyStyle>
    <p:otherStyle>
      <a:lvl1pPr marL="0" marR="0" indent="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1pPr>
      <a:lvl2pPr marL="0" marR="0" indent="2286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2pPr>
      <a:lvl3pPr marL="0" marR="0" indent="4572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3pPr>
      <a:lvl4pPr marL="0" marR="0" indent="6858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4pPr>
      <a:lvl5pPr marL="0" marR="0" indent="9144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5pPr>
      <a:lvl6pPr marL="0" marR="0" indent="11430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6pPr>
      <a:lvl7pPr marL="0" marR="0" indent="13716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7pPr>
      <a:lvl8pPr marL="0" marR="0" indent="16002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8pPr>
      <a:lvl9pPr marL="0" marR="0" indent="1828800" algn="ctr" defTabSz="45720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blueletterbible.org/lang/lexicon/lexicon.cfm?Strongs=H2583" TargetMode="External"/><Relationship Id="rId3" Type="http://schemas.openxmlformats.org/officeDocument/2006/relationships/hyperlink" Target="https://www.blueletterbible.org/search/preSearch.cfm?t=KJV&amp;Criteria=camp*+H4264" TargetMode="External"/><Relationship Id="rId4" Type="http://schemas.openxmlformats.org/officeDocument/2006/relationships/hyperlink" Target="https://www.blueletterbible.org/search/preSearch.cfm?t=KJV&amp;Criteria=host*+H4264" TargetMode="External"/><Relationship Id="rId5" Type="http://schemas.openxmlformats.org/officeDocument/2006/relationships/hyperlink" Target="https://www.blueletterbible.org/search/preSearch.cfm?t=KJV&amp;Criteria=company*+H4264" TargetMode="External"/><Relationship Id="rId6" Type="http://schemas.openxmlformats.org/officeDocument/2006/relationships/hyperlink" Target="https://www.blueletterbible.org/search/preSearch.cfm?t=KJV&amp;Criteria=tents*+H4264" TargetMode="External"/><Relationship Id="rId7" Type="http://schemas.openxmlformats.org/officeDocument/2006/relationships/hyperlink" Target="https://www.blueletterbible.org/search/preSearch.cfm?t=KJV&amp;Criteria=armies*+H4264" TargetMode="External"/><Relationship Id="rId8" Type="http://schemas.openxmlformats.org/officeDocument/2006/relationships/hyperlink" Target="https://www.blueletterbible.org/search/preSearch.cfm?t=KJV&amp;Criteria=bands*+H4264" TargetMode="External"/><Relationship Id="rId9" Type="http://schemas.openxmlformats.org/officeDocument/2006/relationships/hyperlink" Target="https://www.blueletterbible.org/search/preSearch.cfm?t=KJV&amp;Criteria=battle*+H4264" TargetMode="External"/><Relationship Id="rId10" Type="http://schemas.openxmlformats.org/officeDocument/2006/relationships/hyperlink" Target="https://www.blueletterbible.org/search/preSearch.cfm?t=KJV&amp;Criteria=drove*+H4264"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VISION…"/>
          <p:cNvSpPr txBox="1"/>
          <p:nvPr/>
        </p:nvSpPr>
        <p:spPr>
          <a:xfrm>
            <a:off x="2369623" y="1020250"/>
            <a:ext cx="10558168" cy="8956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cap="all" spc="105" sz="5300">
                <a:solidFill>
                  <a:srgbClr val="FFFFFF"/>
                </a:solidFill>
                <a:latin typeface="Trattatello"/>
                <a:ea typeface="Trattatello"/>
                <a:cs typeface="Trattatello"/>
                <a:sym typeface="Trattatello"/>
              </a:defRPr>
            </a:pPr>
            <a:r>
              <a:t>VISION</a:t>
            </a:r>
          </a:p>
          <a:p>
            <a:pPr>
              <a:defRPr cap="all" spc="94" sz="4700">
                <a:solidFill>
                  <a:srgbClr val="FFFFFF"/>
                </a:solidFill>
                <a:latin typeface="Trattatello"/>
                <a:ea typeface="Trattatello"/>
                <a:cs typeface="Trattatello"/>
                <a:sym typeface="Trattatello"/>
              </a:defRPr>
            </a:pPr>
          </a:p>
          <a:p>
            <a:pPr>
              <a:defRPr cap="all" spc="94" sz="4700">
                <a:solidFill>
                  <a:srgbClr val="FFFFFF"/>
                </a:solidFill>
                <a:latin typeface="Trattatello"/>
                <a:ea typeface="Trattatello"/>
                <a:cs typeface="Trattatello"/>
                <a:sym typeface="Trattatello"/>
              </a:defRPr>
            </a:pPr>
            <a:r>
              <a:t>Mahanaim</a:t>
            </a:r>
          </a:p>
          <a:p>
            <a:pPr>
              <a:defRPr cap="all" spc="53" sz="2700">
                <a:solidFill>
                  <a:srgbClr val="FFFFFF"/>
                </a:solidFill>
                <a:latin typeface="+mn-lt"/>
                <a:ea typeface="+mn-ea"/>
                <a:cs typeface="+mn-cs"/>
                <a:sym typeface="Futura"/>
              </a:defRPr>
            </a:pPr>
            <a:r>
              <a:rPr>
                <a:latin typeface="Helvetica"/>
                <a:ea typeface="Helvetica"/>
                <a:cs typeface="Helvetica"/>
                <a:sym typeface="Helvetica"/>
              </a:rPr>
              <a:t>Strongs H4264 </a:t>
            </a:r>
            <a:r>
              <a:rPr>
                <a:latin typeface="Futura Bold"/>
                <a:ea typeface="Futura Bold"/>
                <a:cs typeface="Futura Bold"/>
                <a:sym typeface="Futura Bold"/>
              </a:rPr>
              <a:t>machăneh,</a:t>
            </a:r>
            <a:r>
              <a:t> makh-an-eh'; from </a:t>
            </a:r>
            <a:r>
              <a:rPr>
                <a:hlinkClick r:id="rId2" invalidUrl="" action="" tgtFrame="" tooltip="" history="1" highlightClick="0" endSnd="0"/>
              </a:rPr>
              <a:t>H2583</a:t>
            </a:r>
            <a:r>
              <a:t>; an encampment (of travellers or troops); hence, an army, whether literal (of soldiers) or figurative (of dancers, angels, cattle, locusts, stars; or even the sacred courts):—army, band, battle, camp, company, drove, host, tents.</a:t>
            </a:r>
          </a:p>
          <a:p>
            <a:pPr>
              <a:defRPr cap="all" spc="53" sz="2700">
                <a:solidFill>
                  <a:srgbClr val="FFFFFF"/>
                </a:solidFill>
                <a:latin typeface="+mn-lt"/>
                <a:ea typeface="+mn-ea"/>
                <a:cs typeface="+mn-cs"/>
                <a:sym typeface="Futura"/>
              </a:defRPr>
            </a:pPr>
          </a:p>
          <a:p>
            <a:pPr>
              <a:defRPr cap="all" spc="53" sz="2700">
                <a:solidFill>
                  <a:srgbClr val="FFFFFF"/>
                </a:solidFill>
                <a:latin typeface="+mn-lt"/>
                <a:ea typeface="+mn-ea"/>
                <a:cs typeface="+mn-cs"/>
                <a:sym typeface="Futura"/>
              </a:defRPr>
            </a:pPr>
            <a:r>
              <a:rPr>
                <a:latin typeface="Futura Bold"/>
                <a:ea typeface="Futura Bold"/>
                <a:cs typeface="Futura Bold"/>
                <a:sym typeface="Futura Bold"/>
              </a:rPr>
              <a:t>The KJV translates Strong's H4264 in the following manner:</a:t>
            </a:r>
            <a:r>
              <a:t> </a:t>
            </a:r>
            <a:r>
              <a:rPr>
                <a:hlinkClick r:id="rId3" invalidUrl="" action="" tgtFrame="" tooltip="" history="1" highlightClick="0" endSnd="0"/>
              </a:rPr>
              <a:t>camp</a:t>
            </a:r>
            <a:r>
              <a:t> (136x), </a:t>
            </a:r>
            <a:r>
              <a:rPr>
                <a:hlinkClick r:id="rId4" invalidUrl="" action="" tgtFrame="" tooltip="" history="1" highlightClick="0" endSnd="0"/>
              </a:rPr>
              <a:t>host</a:t>
            </a:r>
            <a:r>
              <a:t> (61x), </a:t>
            </a:r>
            <a:r>
              <a:rPr>
                <a:hlinkClick r:id="rId5" invalidUrl="" action="" tgtFrame="" tooltip="" history="1" highlightClick="0" endSnd="0"/>
              </a:rPr>
              <a:t>company</a:t>
            </a:r>
            <a:r>
              <a:t> (6x), </a:t>
            </a:r>
            <a:r>
              <a:rPr>
                <a:hlinkClick r:id="rId6" invalidUrl="" action="" tgtFrame="" tooltip="" history="1" highlightClick="0" endSnd="0"/>
              </a:rPr>
              <a:t>tents</a:t>
            </a:r>
            <a:r>
              <a:t> (5x), </a:t>
            </a:r>
            <a:r>
              <a:rPr>
                <a:hlinkClick r:id="rId7" invalidUrl="" action="" tgtFrame="" tooltip="" history="1" highlightClick="0" endSnd="0"/>
              </a:rPr>
              <a:t>armies</a:t>
            </a:r>
            <a:r>
              <a:t> (4x), </a:t>
            </a:r>
            <a:r>
              <a:rPr>
                <a:hlinkClick r:id="rId8" invalidUrl="" action="" tgtFrame="" tooltip="" history="1" highlightClick="0" endSnd="0"/>
              </a:rPr>
              <a:t>bands</a:t>
            </a:r>
            <a:r>
              <a:t> (2x), </a:t>
            </a:r>
            <a:r>
              <a:rPr>
                <a:hlinkClick r:id="rId9" invalidUrl="" action="" tgtFrame="" tooltip="" history="1" highlightClick="0" endSnd="0"/>
              </a:rPr>
              <a:t>battle</a:t>
            </a:r>
            <a:r>
              <a:t> (1x), </a:t>
            </a:r>
            <a:r>
              <a:rPr>
                <a:hlinkClick r:id="rId10" invalidUrl="" action="" tgtFrame="" tooltip="" history="1" highlightClick="0" endSnd="0"/>
              </a:rPr>
              <a:t>drove</a:t>
            </a:r>
            <a:r>
              <a:t> (1x).</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nointing"/>
          <p:cNvSpPr txBox="1"/>
          <p:nvPr>
            <p:ph type="ctrTitle" idx="4294967295"/>
          </p:nvPr>
        </p:nvSpPr>
        <p:spPr>
          <a:xfrm>
            <a:off x="537633" y="-59267"/>
            <a:ext cx="11658601" cy="1625733"/>
          </a:xfrm>
          <a:prstGeom prst="rect">
            <a:avLst/>
          </a:prstGeom>
        </p:spPr>
        <p:txBody>
          <a:bodyPr/>
          <a:lstStyle>
            <a:lvl1pPr defTabSz="288036">
              <a:defRPr spc="131" sz="6551">
                <a:solidFill>
                  <a:srgbClr val="FFFFFF"/>
                </a:solidFill>
                <a:latin typeface="Trattatello"/>
                <a:ea typeface="Trattatello"/>
                <a:cs typeface="Trattatello"/>
                <a:sym typeface="Trattatello"/>
              </a:defRPr>
            </a:lvl1pPr>
          </a:lstStyle>
          <a:p>
            <a:pPr/>
            <a:r>
              <a:t>Anointing</a:t>
            </a:r>
          </a:p>
        </p:txBody>
      </p:sp>
      <p:sp>
        <p:nvSpPr>
          <p:cNvPr id="180" name="Anointing: step back and see what is going on and where spirit is moving; what is “manifesting”; t is easy to get caught up in the moment or movement and we need to listen or pay attention both for personal and corporate reasons. God may want to move in a different way or speak to you personally about something. (Bill&amp;Beni intercession)…"/>
          <p:cNvSpPr txBox="1"/>
          <p:nvPr>
            <p:ph type="subTitle" idx="4294967295"/>
          </p:nvPr>
        </p:nvSpPr>
        <p:spPr>
          <a:xfrm>
            <a:off x="673100" y="1467114"/>
            <a:ext cx="11658600" cy="8035000"/>
          </a:xfrm>
          <a:prstGeom prst="rect">
            <a:avLst/>
          </a:prstGeom>
        </p:spPr>
        <p:txBody>
          <a:bodyPr anchor="b"/>
          <a:lstStyle/>
          <a:p>
            <a:pPr marL="142240" indent="-142240">
              <a:spcBef>
                <a:spcPts val="0"/>
              </a:spcBef>
              <a:buClrTx/>
              <a:buSzPct val="60000"/>
              <a:buBlip>
                <a:blip r:embed="rId2"/>
              </a:buBlip>
              <a:defRPr spc="0" sz="2700">
                <a:solidFill>
                  <a:srgbClr val="FFFFFF"/>
                </a:solidFill>
                <a:latin typeface="Helvetica Neue"/>
                <a:ea typeface="Helvetica Neue"/>
                <a:cs typeface="Helvetica Neue"/>
                <a:sym typeface="Helvetica Neue"/>
              </a:defRPr>
            </a:pPr>
            <a:r>
              <a:t>Anointing: step back and see what is going on and where spirit is moving; what is “manifesting”; t is easy to get caught up in the moment or movement and we need to listen or pay attention both for personal and corporate reasons. God may want to move in a different way or speak to you personally about something. (Bill&amp;Beni intercession)</a:t>
            </a:r>
          </a:p>
          <a:p>
            <a:pPr marL="142240" indent="-142240">
              <a:spcBef>
                <a:spcPts val="0"/>
              </a:spcBef>
              <a:buClrTx/>
              <a:buSzPct val="60000"/>
              <a:buBlip>
                <a:blip r:embed="rId2"/>
              </a:buBlip>
              <a:defRPr spc="0" sz="2700">
                <a:solidFill>
                  <a:srgbClr val="FFFFFF"/>
                </a:solidFill>
                <a:latin typeface="Helvetica Neue"/>
                <a:ea typeface="Helvetica Neue"/>
                <a:cs typeface="Helvetica Neue"/>
                <a:sym typeface="Helvetica Neue"/>
              </a:defRPr>
            </a:pPr>
          </a:p>
          <a:p>
            <a:pPr marL="142240" indent="-142240">
              <a:spcBef>
                <a:spcPts val="0"/>
              </a:spcBef>
              <a:buClrTx/>
              <a:buSzPct val="60000"/>
              <a:buBlip>
                <a:blip r:embed="rId2"/>
              </a:buBlip>
              <a:defRPr spc="0" sz="2700">
                <a:solidFill>
                  <a:srgbClr val="FFFFFF"/>
                </a:solidFill>
                <a:latin typeface="Helvetica Neue"/>
                <a:ea typeface="Helvetica Neue"/>
                <a:cs typeface="Helvetica Neue"/>
                <a:sym typeface="Helvetica Neue"/>
              </a:defRPr>
            </a:pPr>
            <a:r>
              <a:t>different types of anointing that people carry in movement : standard bearers/gate keepers (paul); worship dancers (Vincent/Elaine); </a:t>
            </a:r>
          </a:p>
          <a:p>
            <a:pPr marL="124690" indent="-124690">
              <a:spcBef>
                <a:spcPts val="0"/>
              </a:spcBef>
              <a:buClrTx/>
              <a:buSzPct val="100000"/>
              <a:defRPr spc="0" sz="2700">
                <a:solidFill>
                  <a:srgbClr val="FFFFFF"/>
                </a:solidFill>
                <a:latin typeface="Helvetica Neue"/>
                <a:ea typeface="Helvetica Neue"/>
                <a:cs typeface="Helvetica Neue"/>
                <a:sym typeface="Helvetica Neue"/>
              </a:defRPr>
            </a:pPr>
            <a:r>
              <a:t>anyone in the congregation: the Lord may be telling them to get out and move. That is acceptable and we want to see that happen. They may need to be delivered of something, or run, or pull off chains or ‘grave clothes’… that is a type of movement we will see in worship where movement is allowed. Deliverance and healing comes that way. </a:t>
            </a:r>
          </a:p>
          <a:p>
            <a:pPr marL="124690" indent="-124690">
              <a:spcBef>
                <a:spcPts val="0"/>
              </a:spcBef>
              <a:buClrTx/>
              <a:buSzPct val="100000"/>
              <a:defRPr spc="0" sz="2700">
                <a:solidFill>
                  <a:srgbClr val="FFFFFF"/>
                </a:solidFill>
                <a:latin typeface="Helvetica Neue"/>
                <a:ea typeface="Helvetica Neue"/>
                <a:cs typeface="Helvetica Neue"/>
                <a:sym typeface="Helvetica Neue"/>
              </a:defRPr>
            </a:pPr>
          </a:p>
          <a:p>
            <a:pPr marL="124690" indent="-124690">
              <a:spcBef>
                <a:spcPts val="0"/>
              </a:spcBef>
              <a:buClrTx/>
              <a:buSzPct val="100000"/>
              <a:defRPr spc="0" sz="2700">
                <a:solidFill>
                  <a:srgbClr val="FFFFFF"/>
                </a:solidFill>
                <a:latin typeface="Helvetica Neue"/>
                <a:ea typeface="Helvetica Neue"/>
                <a:cs typeface="Helvetica Neue"/>
                <a:sym typeface="Helvetica Neue"/>
              </a:defRPr>
            </a:pPr>
            <a:r>
              <a:t>children’s movement : what they are releasing is important and vital in movement just like in their art. they usually pick up on what is in the atmosphere more readily than we do, so I really watch what they are doing in the back. (Lake Providence)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Visitors"/>
          <p:cNvSpPr txBox="1"/>
          <p:nvPr>
            <p:ph type="ctrTitle" idx="4294967295"/>
          </p:nvPr>
        </p:nvSpPr>
        <p:spPr>
          <a:xfrm>
            <a:off x="673100" y="262466"/>
            <a:ext cx="11658600" cy="1618193"/>
          </a:xfrm>
          <a:prstGeom prst="rect">
            <a:avLst/>
          </a:prstGeom>
        </p:spPr>
        <p:txBody>
          <a:bodyPr/>
          <a:lstStyle>
            <a:lvl1pPr defTabSz="288036">
              <a:defRPr spc="131" sz="6551">
                <a:solidFill>
                  <a:srgbClr val="FFFFFF"/>
                </a:solidFill>
                <a:latin typeface="Trattatello"/>
                <a:ea typeface="Trattatello"/>
                <a:cs typeface="Trattatello"/>
                <a:sym typeface="Trattatello"/>
              </a:defRPr>
            </a:lvl1pPr>
          </a:lstStyle>
          <a:p>
            <a:pPr/>
            <a:r>
              <a:t>Visitors</a:t>
            </a:r>
          </a:p>
        </p:txBody>
      </p:sp>
      <p:sp>
        <p:nvSpPr>
          <p:cNvPr id="183" name="If we have guest speakers, I will ask Betty what the protocol is if they are coming in to our house. When there are a lot of people we have to be aware of our space and not move in a way that will distract from visitors’ worship. I always hold back until I get the ok just to honor whomever is in charge. I wait for the invitation.…"/>
          <p:cNvSpPr txBox="1"/>
          <p:nvPr>
            <p:ph type="subTitle" idx="4294967295"/>
          </p:nvPr>
        </p:nvSpPr>
        <p:spPr>
          <a:xfrm>
            <a:off x="673100" y="1934633"/>
            <a:ext cx="11658600" cy="5516100"/>
          </a:xfrm>
          <a:prstGeom prst="rect">
            <a:avLst/>
          </a:prstGeom>
        </p:spPr>
        <p:txBody>
          <a:bodyPr anchor="b"/>
          <a:lstStyle/>
          <a:p>
            <a:pPr marL="142240" indent="-142240">
              <a:spcBef>
                <a:spcPts val="0"/>
              </a:spcBef>
              <a:buClrTx/>
              <a:buSzPct val="60000"/>
              <a:buBlip>
                <a:blip r:embed="rId2"/>
              </a:buBlip>
              <a:defRPr spc="0">
                <a:solidFill>
                  <a:srgbClr val="FFFFFF"/>
                </a:solidFill>
                <a:latin typeface="Helvetica Neue"/>
                <a:ea typeface="Helvetica Neue"/>
                <a:cs typeface="Helvetica Neue"/>
                <a:sym typeface="Helvetica Neue"/>
              </a:defRPr>
            </a:pPr>
            <a:r>
              <a:t>If we have guest speakers, I will ask Betty what the protocol is if they are coming in to our house. When there are a lot of people we have to be aware of our space and not move in a way that will distract from visitors’ worship. I always hold back until I get the ok just to honor whomever is in charge. I wait for the invitation. </a:t>
            </a:r>
          </a:p>
          <a:p>
            <a:pPr marL="142240" indent="-142240">
              <a:spcBef>
                <a:spcPts val="0"/>
              </a:spcBef>
              <a:buClrTx/>
              <a:buSzPct val="60000"/>
              <a:buBlip>
                <a:blip r:embed="rId2"/>
              </a:buBlip>
              <a:defRPr spc="0">
                <a:solidFill>
                  <a:srgbClr val="FFFFFF"/>
                </a:solidFill>
                <a:latin typeface="Helvetica Neue"/>
                <a:ea typeface="Helvetica Neue"/>
                <a:cs typeface="Helvetica Neue"/>
                <a:sym typeface="Helvetica Neue"/>
              </a:defRPr>
            </a:pPr>
          </a:p>
          <a:p>
            <a:pPr marL="142240" indent="-142240">
              <a:spcBef>
                <a:spcPts val="0"/>
              </a:spcBef>
              <a:buClrTx/>
              <a:buSzPct val="60000"/>
              <a:buBlip>
                <a:blip r:embed="rId2"/>
              </a:buBlip>
              <a:defRPr spc="0">
                <a:solidFill>
                  <a:srgbClr val="FFFFFF"/>
                </a:solidFill>
                <a:latin typeface="Helvetica Neue"/>
                <a:ea typeface="Helvetica Neue"/>
                <a:cs typeface="Helvetica Neue"/>
                <a:sym typeface="Helvetica Neue"/>
              </a:defRPr>
            </a:pPr>
            <a:r>
              <a:t>If people are coming in as visitors, they are always free to worship with our equipment and I make sure to let them know that if they are curious about our worship tools. Some people really get set free from things while using them .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ing into other spaces"/>
          <p:cNvSpPr txBox="1"/>
          <p:nvPr>
            <p:ph type="ctrTitle" idx="4294967295"/>
          </p:nvPr>
        </p:nvSpPr>
        <p:spPr>
          <a:xfrm>
            <a:off x="436033" y="143933"/>
            <a:ext cx="12132734" cy="1981928"/>
          </a:xfrm>
          <a:prstGeom prst="rect">
            <a:avLst/>
          </a:prstGeom>
        </p:spPr>
        <p:txBody>
          <a:bodyPr/>
          <a:lstStyle>
            <a:lvl1pPr defTabSz="411479">
              <a:defRPr spc="153" sz="7650">
                <a:solidFill>
                  <a:srgbClr val="FFFFFF"/>
                </a:solidFill>
                <a:latin typeface="Trattatello"/>
                <a:ea typeface="Trattatello"/>
                <a:cs typeface="Trattatello"/>
                <a:sym typeface="Trattatello"/>
              </a:defRPr>
            </a:lvl1pPr>
          </a:lstStyle>
          <a:p>
            <a:pPr/>
            <a:r>
              <a:t>Going into other spaces</a:t>
            </a:r>
          </a:p>
        </p:txBody>
      </p:sp>
      <p:sp>
        <p:nvSpPr>
          <p:cNvPr id="186" name="When we go out  to another place my protocol I also check with leadership to get a feel for how they see the meeting or the person in charge of the meeting. Alway get the invitation of the house.…"/>
          <p:cNvSpPr txBox="1"/>
          <p:nvPr>
            <p:ph type="subTitle" idx="4294967295"/>
          </p:nvPr>
        </p:nvSpPr>
        <p:spPr>
          <a:xfrm>
            <a:off x="673100" y="3407833"/>
            <a:ext cx="11658600" cy="5231541"/>
          </a:xfrm>
          <a:prstGeom prst="rect">
            <a:avLst/>
          </a:prstGeom>
        </p:spPr>
        <p:txBody>
          <a:bodyPr anchor="b"/>
          <a:lstStyle/>
          <a:p>
            <a:pPr marL="118059" indent="-118059" defTabSz="379475">
              <a:spcBef>
                <a:spcPts val="0"/>
              </a:spcBef>
              <a:buClrTx/>
              <a:buSzPct val="60000"/>
              <a:buBlip>
                <a:blip r:embed="rId2"/>
              </a:buBlip>
              <a:defRPr spc="0" sz="2988">
                <a:solidFill>
                  <a:srgbClr val="FFFFFF"/>
                </a:solidFill>
                <a:latin typeface="Helvetica Neue"/>
                <a:ea typeface="Helvetica Neue"/>
                <a:cs typeface="Helvetica Neue"/>
                <a:sym typeface="Helvetica Neue"/>
              </a:defRPr>
            </a:pPr>
            <a:r>
              <a:t>When we go out  to another place my protocol I also check with leadership to get a feel for how they see the meeting or the person in charge of the meeting. Alway get the invitation of the house.</a:t>
            </a:r>
          </a:p>
          <a:p>
            <a:pPr marL="118059" indent="-118059" defTabSz="379475">
              <a:spcBef>
                <a:spcPts val="0"/>
              </a:spcBef>
              <a:buClrTx/>
              <a:buSzPct val="60000"/>
              <a:buBlip>
                <a:blip r:embed="rId2"/>
              </a:buBlip>
              <a:defRPr spc="0" sz="2988">
                <a:solidFill>
                  <a:srgbClr val="FFFFFF"/>
                </a:solidFill>
                <a:latin typeface="Helvetica Neue"/>
                <a:ea typeface="Helvetica Neue"/>
                <a:cs typeface="Helvetica Neue"/>
                <a:sym typeface="Helvetica Neue"/>
              </a:defRPr>
            </a:pPr>
            <a:r>
              <a:t>We need to know timing and atmosphere and be aware. I heard a lady speaking that said we can’t grow rose in winter no matter how much we speak to the bush!</a:t>
            </a:r>
          </a:p>
          <a:p>
            <a:pPr marL="118059" indent="-118059" defTabSz="379475">
              <a:spcBef>
                <a:spcPts val="0"/>
              </a:spcBef>
              <a:buClrTx/>
              <a:buSzPct val="60000"/>
              <a:buBlip>
                <a:blip r:embed="rId2"/>
              </a:buBlip>
              <a:defRPr spc="0" sz="2988">
                <a:solidFill>
                  <a:srgbClr val="FFFFFF"/>
                </a:solidFill>
                <a:latin typeface="Helvetica Neue"/>
                <a:ea typeface="Helvetica Neue"/>
                <a:cs typeface="Helvetica Neue"/>
                <a:sym typeface="Helvetica Neue"/>
              </a:defRPr>
            </a:pPr>
            <a:r>
              <a:t>We can’t feed an infant a steak, which means know the ones you are ministering to. </a:t>
            </a:r>
          </a:p>
          <a:p>
            <a:pPr marL="118059" indent="-118059" defTabSz="379475">
              <a:spcBef>
                <a:spcPts val="0"/>
              </a:spcBef>
              <a:buClrTx/>
              <a:buSzPct val="60000"/>
              <a:buBlip>
                <a:blip r:embed="rId2"/>
              </a:buBlip>
              <a:defRPr spc="0" sz="2988">
                <a:solidFill>
                  <a:srgbClr val="FFFFFF"/>
                </a:solidFill>
                <a:latin typeface="Helvetica Neue"/>
                <a:ea typeface="Helvetica Neue"/>
                <a:cs typeface="Helvetica Neue"/>
                <a:sym typeface="Helvetica Neue"/>
              </a:defRPr>
            </a:pPr>
            <a:r>
              <a:t>No one can dance at NYCB without the right technical training (Starkville) </a:t>
            </a:r>
          </a:p>
          <a:p>
            <a:pPr marL="0" indent="0" algn="ctr" defTabSz="379475">
              <a:spcBef>
                <a:spcPts val="0"/>
              </a:spcBef>
              <a:buClrTx/>
              <a:buSzTx/>
              <a:buNone/>
              <a:defRPr b="1" spc="0" sz="1826">
                <a:solidFill>
                  <a:srgbClr val="FFFFFF"/>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III. practical etiquette"/>
          <p:cNvSpPr txBox="1"/>
          <p:nvPr>
            <p:ph type="ctrTitle" idx="4294967295"/>
          </p:nvPr>
        </p:nvSpPr>
        <p:spPr>
          <a:xfrm>
            <a:off x="503766" y="-8467"/>
            <a:ext cx="11658601" cy="1447007"/>
          </a:xfrm>
          <a:prstGeom prst="rect">
            <a:avLst/>
          </a:prstGeom>
        </p:spPr>
        <p:txBody>
          <a:bodyPr/>
          <a:lstStyle>
            <a:lvl1pPr defTabSz="256031">
              <a:defRPr spc="116" sz="5824">
                <a:solidFill>
                  <a:srgbClr val="FFFFFF"/>
                </a:solidFill>
                <a:latin typeface="Trattatello"/>
                <a:ea typeface="Trattatello"/>
                <a:cs typeface="Trattatello"/>
                <a:sym typeface="Trattatello"/>
              </a:defRPr>
            </a:lvl1pPr>
          </a:lstStyle>
          <a:p>
            <a:pPr/>
            <a:r>
              <a:t>III. practical etiquette</a:t>
            </a:r>
          </a:p>
        </p:txBody>
      </p:sp>
      <p:sp>
        <p:nvSpPr>
          <p:cNvPr id="189" name="care…"/>
          <p:cNvSpPr txBox="1"/>
          <p:nvPr>
            <p:ph type="subTitle" idx="4294967295"/>
          </p:nvPr>
        </p:nvSpPr>
        <p:spPr>
          <a:xfrm>
            <a:off x="673100" y="2070100"/>
            <a:ext cx="11658600" cy="6772672"/>
          </a:xfrm>
          <a:prstGeom prst="rect">
            <a:avLst/>
          </a:prstGeom>
        </p:spPr>
        <p:txBody>
          <a:bodyPr anchor="b"/>
          <a:lstStyle/>
          <a:p>
            <a:pPr marL="144780" indent="-144780" defTabSz="434340">
              <a:spcBef>
                <a:spcPts val="0"/>
              </a:spcBef>
              <a:buClrTx/>
              <a:buSzPct val="60000"/>
              <a:buBlip>
                <a:blip r:embed="rId2"/>
              </a:buBlip>
              <a:defRPr spc="0" sz="4180">
                <a:solidFill>
                  <a:srgbClr val="FFFFFF"/>
                </a:solidFill>
                <a:latin typeface="Helvetica Neue"/>
                <a:ea typeface="Helvetica Neue"/>
                <a:cs typeface="Helvetica Neue"/>
                <a:sym typeface="Helvetica Neue"/>
              </a:defRPr>
            </a:pPr>
            <a:r>
              <a:t>care</a:t>
            </a:r>
          </a:p>
          <a:p>
            <a:pPr marL="118456" indent="-118456" defTabSz="434340">
              <a:spcBef>
                <a:spcPts val="0"/>
              </a:spcBef>
              <a:buClrTx/>
              <a:buSzPct val="100000"/>
              <a:defRPr spc="0" sz="2375">
                <a:solidFill>
                  <a:srgbClr val="FFFFFF"/>
                </a:solidFill>
                <a:latin typeface="Helvetica Neue"/>
                <a:ea typeface="Helvetica Neue"/>
                <a:cs typeface="Helvetica Neue"/>
                <a:sym typeface="Helvetica Neue"/>
              </a:defRPr>
            </a:pPr>
            <a:r>
              <a:t>a lot of our flags are made of silk, handprinted and are not cheap. The poles are made of special materials so that they will not break easily and they are not cheap either. Some of them are dyed and the dye will run if wet, so make sure when using them to role them up and put them back in the container. That is a spot where we know the rain does not come down the walls and since no one can get to the building quickly and it starts to rain, we would not be able to get here to insure they are not getting wet, so if you could, try and put them back in that corner holder. </a:t>
            </a:r>
          </a:p>
          <a:p>
            <a:pPr marL="118456" indent="-118456" defTabSz="434340">
              <a:spcBef>
                <a:spcPts val="0"/>
              </a:spcBef>
              <a:buClrTx/>
              <a:buSzPct val="100000"/>
              <a:defRPr spc="0" sz="2375">
                <a:solidFill>
                  <a:srgbClr val="FFFFFF"/>
                </a:solidFill>
                <a:latin typeface="Helvetica Neue"/>
                <a:ea typeface="Helvetica Neue"/>
                <a:cs typeface="Helvetica Neue"/>
                <a:sym typeface="Helvetica Neue"/>
              </a:defRPr>
            </a:pPr>
          </a:p>
          <a:p>
            <a:pPr marL="118456" indent="-118456" defTabSz="434340">
              <a:spcBef>
                <a:spcPts val="0"/>
              </a:spcBef>
              <a:buClrTx/>
              <a:buSzPct val="100000"/>
              <a:defRPr spc="0" sz="2375">
                <a:solidFill>
                  <a:srgbClr val="FFFFFF"/>
                </a:solidFill>
                <a:latin typeface="Helvetica Neue"/>
                <a:ea typeface="Helvetica Neue"/>
                <a:cs typeface="Helvetica Neue"/>
                <a:sym typeface="Helvetica Neue"/>
              </a:defRPr>
            </a:pPr>
            <a:r>
              <a:t>some of our flags our members have personally purchased and we want to honor that by taking care because they really belong to others even though they have been gracious to leave them here and have never mentioned that, I am mentioning it because I am grateful they have done it so please take that in to consideration too. </a:t>
            </a:r>
          </a:p>
          <a:p>
            <a:pPr marL="118456" indent="-118456" defTabSz="434340">
              <a:spcBef>
                <a:spcPts val="0"/>
              </a:spcBef>
              <a:buClrTx/>
              <a:buSzPct val="100000"/>
              <a:defRPr spc="0" sz="2375">
                <a:solidFill>
                  <a:srgbClr val="FFFFFF"/>
                </a:solidFill>
                <a:latin typeface="Helvetica Neue"/>
                <a:ea typeface="Helvetica Neue"/>
                <a:cs typeface="Helvetica Neue"/>
                <a:sym typeface="Helvetica Neue"/>
              </a:defRPr>
            </a:pPr>
          </a:p>
          <a:p>
            <a:pPr marL="118456" indent="-118456" defTabSz="434340">
              <a:spcBef>
                <a:spcPts val="0"/>
              </a:spcBef>
              <a:buClrTx/>
              <a:buSzPct val="100000"/>
              <a:defRPr spc="0" sz="2375">
                <a:solidFill>
                  <a:srgbClr val="FFFFFF"/>
                </a:solidFill>
                <a:latin typeface="Helvetica Neue"/>
                <a:ea typeface="Helvetica Neue"/>
                <a:cs typeface="Helvetica Neue"/>
                <a:sym typeface="Helvetica Neue"/>
              </a:defRPr>
            </a:pPr>
            <a:r>
              <a:t>sometimes people from outside will want to purchase or take home something we have and I always encourage them to take a picture of it and I have resources they can order from.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etiquette"/>
          <p:cNvSpPr txBox="1"/>
          <p:nvPr>
            <p:ph type="ctrTitle" idx="4294967295"/>
          </p:nvPr>
        </p:nvSpPr>
        <p:spPr>
          <a:xfrm>
            <a:off x="673100" y="8466"/>
            <a:ext cx="11658600" cy="1534188"/>
          </a:xfrm>
          <a:prstGeom prst="rect">
            <a:avLst/>
          </a:prstGeom>
        </p:spPr>
        <p:txBody>
          <a:bodyPr/>
          <a:lstStyle>
            <a:lvl1pPr defTabSz="274320">
              <a:defRPr spc="124" sz="6240">
                <a:solidFill>
                  <a:srgbClr val="FFFFFF"/>
                </a:solidFill>
                <a:latin typeface="Trattatello"/>
                <a:ea typeface="Trattatello"/>
                <a:cs typeface="Trattatello"/>
                <a:sym typeface="Trattatello"/>
              </a:defRPr>
            </a:lvl1pPr>
          </a:lstStyle>
          <a:p>
            <a:pPr/>
            <a:r>
              <a:t>etiquette</a:t>
            </a:r>
          </a:p>
        </p:txBody>
      </p:sp>
      <p:sp>
        <p:nvSpPr>
          <p:cNvPr id="192" name="other’s worship tools: when people bring their own tools with them, always get permission to use them. Betty will tell a story later about a lady who considered her tools weapons and did not want people to touch them so that is something to be considerate about.…"/>
          <p:cNvSpPr txBox="1"/>
          <p:nvPr>
            <p:ph type="subTitle" idx="4294967295"/>
          </p:nvPr>
        </p:nvSpPr>
        <p:spPr>
          <a:xfrm>
            <a:off x="673100" y="2070100"/>
            <a:ext cx="11658600" cy="6359393"/>
          </a:xfrm>
          <a:prstGeom prst="rect">
            <a:avLst/>
          </a:prstGeom>
        </p:spPr>
        <p:txBody>
          <a:bodyPr anchor="b"/>
          <a:lstStyle/>
          <a:p>
            <a:pPr marL="124690" indent="-124690">
              <a:spcBef>
                <a:spcPts val="0"/>
              </a:spcBef>
              <a:buClrTx/>
              <a:buSzPct val="100000"/>
              <a:defRPr spc="0" sz="3300">
                <a:solidFill>
                  <a:srgbClr val="FFFFFF"/>
                </a:solidFill>
                <a:latin typeface="Helvetica Neue"/>
                <a:ea typeface="Helvetica Neue"/>
                <a:cs typeface="Helvetica Neue"/>
                <a:sym typeface="Helvetica Neue"/>
              </a:defRPr>
            </a:pPr>
            <a:r>
              <a:t>other’s worship tools: when people bring their own tools with them, always get permission to use them. Betty will tell a story later about a lady who considered her tools weapons and did not want people to touch them so that is something to be considerate about.</a:t>
            </a:r>
          </a:p>
          <a:p>
            <a:pPr marL="124690" indent="-124690">
              <a:spcBef>
                <a:spcPts val="0"/>
              </a:spcBef>
              <a:buClrTx/>
              <a:buSzPct val="100000"/>
              <a:defRPr spc="0" sz="3300">
                <a:solidFill>
                  <a:srgbClr val="FFFFFF"/>
                </a:solidFill>
                <a:latin typeface="Helvetica Neue"/>
                <a:ea typeface="Helvetica Neue"/>
                <a:cs typeface="Helvetica Neue"/>
                <a:sym typeface="Helvetica Neue"/>
              </a:defRPr>
            </a:pPr>
          </a:p>
          <a:p>
            <a:pPr marL="124690" indent="-124690">
              <a:spcBef>
                <a:spcPts val="0"/>
              </a:spcBef>
              <a:buClrTx/>
              <a:buSzPct val="100000"/>
              <a:defRPr spc="0" sz="3300">
                <a:solidFill>
                  <a:srgbClr val="FFFFFF"/>
                </a:solidFill>
                <a:latin typeface="Helvetica Neue"/>
                <a:ea typeface="Helvetica Neue"/>
                <a:cs typeface="Helvetica Neue"/>
                <a:sym typeface="Helvetica Neue"/>
              </a:defRPr>
            </a:pPr>
            <a:r>
              <a:t> Please don’t swap out poles without asking. Some of the poles are expensive and belong specifically for the flag they are on, so ask before disassembling.folding</a:t>
            </a:r>
          </a:p>
          <a:p>
            <a:pPr marL="152400" indent="-152400">
              <a:spcBef>
                <a:spcPts val="0"/>
              </a:spcBef>
              <a:buClrTx/>
              <a:buSzPct val="60000"/>
              <a:buBlip>
                <a:blip r:embed="rId2"/>
              </a:buBlip>
              <a:defRPr spc="0" sz="3300">
                <a:solidFill>
                  <a:srgbClr val="FFFFFF"/>
                </a:solidFill>
                <a:latin typeface="Helvetica Neue"/>
                <a:ea typeface="Helvetica Neue"/>
                <a:cs typeface="Helvetica Neue"/>
                <a:sym typeface="Helvetica Neue"/>
              </a:defRPr>
            </a:pPr>
            <a:r>
              <a:t>putting (back in area because of rain leaks)</a:t>
            </a:r>
          </a:p>
          <a:p>
            <a:pPr marL="152400" indent="-152400">
              <a:spcBef>
                <a:spcPts val="0"/>
              </a:spcBef>
              <a:buClrTx/>
              <a:buSzPct val="60000"/>
              <a:buBlip>
                <a:blip r:embed="rId2"/>
              </a:buBlip>
              <a:defRPr spc="0" sz="3300">
                <a:solidFill>
                  <a:srgbClr val="FFFFFF"/>
                </a:solidFill>
                <a:latin typeface="Helvetica Neue"/>
                <a:ea typeface="Helvetica Neue"/>
                <a:cs typeface="Helvetica Neue"/>
                <a:sym typeface="Helvetica Neue"/>
              </a:defRPr>
            </a:pPr>
            <a:r>
              <a:t> folding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dress"/>
          <p:cNvSpPr txBox="1"/>
          <p:nvPr>
            <p:ph type="ctrTitle" idx="4294967295"/>
          </p:nvPr>
        </p:nvSpPr>
        <p:spPr>
          <a:xfrm>
            <a:off x="554566" y="330200"/>
            <a:ext cx="11658601" cy="1555486"/>
          </a:xfrm>
          <a:prstGeom prst="rect">
            <a:avLst/>
          </a:prstGeom>
        </p:spPr>
        <p:txBody>
          <a:bodyPr/>
          <a:lstStyle>
            <a:lvl1pPr defTabSz="274320">
              <a:defRPr spc="124" sz="6240">
                <a:solidFill>
                  <a:srgbClr val="FFFFFF"/>
                </a:solidFill>
                <a:latin typeface="Trattatello"/>
                <a:ea typeface="Trattatello"/>
                <a:cs typeface="Trattatello"/>
                <a:sym typeface="Trattatello"/>
              </a:defRPr>
            </a:lvl1pPr>
          </a:lstStyle>
          <a:p>
            <a:pPr/>
            <a:r>
              <a:t>dress</a:t>
            </a:r>
          </a:p>
        </p:txBody>
      </p:sp>
      <p:sp>
        <p:nvSpPr>
          <p:cNvPr id="195" name="We have to be mindful of what we wear when we move both male and female. We have to be aware that we are close to people during worship. It is different from being on a stage. We don’t know what people are struggling with and we want to be modest. I think this is a no brainer to most of us but we want to bring Kingdom and not distraction.…"/>
          <p:cNvSpPr txBox="1"/>
          <p:nvPr>
            <p:ph type="subTitle" idx="4294967295"/>
          </p:nvPr>
        </p:nvSpPr>
        <p:spPr>
          <a:xfrm>
            <a:off x="673100" y="2815166"/>
            <a:ext cx="11658600" cy="6281540"/>
          </a:xfrm>
          <a:prstGeom prst="rect">
            <a:avLst/>
          </a:prstGeom>
        </p:spPr>
        <p:txBody>
          <a:bodyPr anchor="b"/>
          <a:lstStyle/>
          <a:p>
            <a:pPr marL="124690" indent="-124690">
              <a:spcBef>
                <a:spcPts val="0"/>
              </a:spcBef>
              <a:buClrTx/>
              <a:buSzPct val="100000"/>
              <a:defRPr spc="0" sz="3100">
                <a:solidFill>
                  <a:srgbClr val="FFFFFF"/>
                </a:solidFill>
                <a:latin typeface="Helvetica Neue"/>
                <a:ea typeface="Helvetica Neue"/>
                <a:cs typeface="Helvetica Neue"/>
                <a:sym typeface="Helvetica Neue"/>
              </a:defRPr>
            </a:pPr>
            <a:r>
              <a:t>We have to be mindful of what we wear when we move both male and female. We have to be aware that we are close to people during worship. It is different from being on a stage. We don’t know what people are struggling with and we want to be modest. I think this is a no brainer to most of us but we want to bring Kingdom and not distraction. </a:t>
            </a:r>
          </a:p>
          <a:p>
            <a:pPr marL="124690" indent="-124690">
              <a:spcBef>
                <a:spcPts val="0"/>
              </a:spcBef>
              <a:buClrTx/>
              <a:buSzPct val="100000"/>
              <a:defRPr spc="0" sz="3100">
                <a:solidFill>
                  <a:srgbClr val="FFFFFF"/>
                </a:solidFill>
                <a:latin typeface="Helvetica Neue"/>
                <a:ea typeface="Helvetica Neue"/>
                <a:cs typeface="Helvetica Neue"/>
                <a:sym typeface="Helvetica Neue"/>
              </a:defRPr>
            </a:pPr>
          </a:p>
          <a:p>
            <a:pPr marL="124690" indent="-124690">
              <a:spcBef>
                <a:spcPts val="0"/>
              </a:spcBef>
              <a:buClrTx/>
              <a:buSzPct val="100000"/>
              <a:defRPr spc="0" sz="3100">
                <a:solidFill>
                  <a:srgbClr val="FFFFFF"/>
                </a:solidFill>
                <a:latin typeface="Helvetica Neue"/>
                <a:ea typeface="Helvetica Neue"/>
                <a:cs typeface="Helvetica Neue"/>
                <a:sym typeface="Helvetica Neue"/>
              </a:defRPr>
            </a:pPr>
            <a:r>
              <a:t>Our house is free and it isn’t going to be a big deal if it happens, but we need to be mindful. (lady on stage)</a:t>
            </a:r>
          </a:p>
          <a:p>
            <a:pPr marL="124690" indent="-124690">
              <a:spcBef>
                <a:spcPts val="0"/>
              </a:spcBef>
              <a:buClrTx/>
              <a:buSzPct val="100000"/>
              <a:defRPr spc="0" sz="3100">
                <a:solidFill>
                  <a:srgbClr val="FFFFFF"/>
                </a:solidFill>
                <a:latin typeface="Helvetica Neue"/>
                <a:ea typeface="Helvetica Neue"/>
                <a:cs typeface="Helvetica Neue"/>
                <a:sym typeface="Helvetica Neue"/>
              </a:defRPr>
            </a:pPr>
          </a:p>
          <a:p>
            <a:pPr marL="124690" indent="-124690">
              <a:spcBef>
                <a:spcPts val="0"/>
              </a:spcBef>
              <a:buClrTx/>
              <a:buSzPct val="100000"/>
              <a:defRPr spc="0" sz="3100">
                <a:solidFill>
                  <a:srgbClr val="FFFFFF"/>
                </a:solidFill>
                <a:latin typeface="Helvetica Neue"/>
                <a:ea typeface="Helvetica Neue"/>
                <a:cs typeface="Helvetica Neue"/>
                <a:sym typeface="Helvetica Neue"/>
              </a:defRPr>
            </a:pPr>
            <a:r>
              <a:t> I  have a person in the congregation that  lets me know if I have a wardrobe malfunction and need to re-adjust.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Future"/>
          <p:cNvSpPr txBox="1"/>
          <p:nvPr>
            <p:ph type="ctrTitle" idx="4294967295"/>
          </p:nvPr>
        </p:nvSpPr>
        <p:spPr>
          <a:xfrm>
            <a:off x="673100" y="262466"/>
            <a:ext cx="11658600" cy="1559720"/>
          </a:xfrm>
          <a:prstGeom prst="rect">
            <a:avLst/>
          </a:prstGeom>
        </p:spPr>
        <p:txBody>
          <a:bodyPr/>
          <a:lstStyle>
            <a:lvl1pPr defTabSz="278892">
              <a:defRPr spc="126" sz="6344">
                <a:solidFill>
                  <a:srgbClr val="FFFFFF"/>
                </a:solidFill>
                <a:latin typeface="Trattatello"/>
                <a:ea typeface="Trattatello"/>
                <a:cs typeface="Trattatello"/>
                <a:sym typeface="Trattatello"/>
              </a:defRPr>
            </a:lvl1pPr>
          </a:lstStyle>
          <a:p>
            <a:pPr/>
            <a:r>
              <a:t>Future </a:t>
            </a:r>
          </a:p>
        </p:txBody>
      </p:sp>
      <p:sp>
        <p:nvSpPr>
          <p:cNvPr id="198" name="celebration the  Hebrew feasts.…"/>
          <p:cNvSpPr txBox="1"/>
          <p:nvPr>
            <p:ph type="subTitle" idx="4294967295"/>
          </p:nvPr>
        </p:nvSpPr>
        <p:spPr>
          <a:xfrm>
            <a:off x="673100" y="2070100"/>
            <a:ext cx="11658600" cy="6999090"/>
          </a:xfrm>
          <a:prstGeom prst="rect">
            <a:avLst/>
          </a:prstGeom>
        </p:spPr>
        <p:txBody>
          <a:bodyPr anchor="b"/>
          <a:lstStyle/>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r>
              <a:t>celebration the  Hebrew feasts. </a:t>
            </a:r>
          </a:p>
          <a:p>
            <a:pPr marL="113468" indent="-113468" defTabSz="416052">
              <a:spcBef>
                <a:spcPts val="0"/>
              </a:spcBef>
              <a:buClrTx/>
              <a:buSzPct val="100000"/>
              <a:defRPr spc="0" sz="2093">
                <a:solidFill>
                  <a:srgbClr val="FFFFFF"/>
                </a:solidFill>
                <a:latin typeface="Helvetica Neue"/>
                <a:ea typeface="Helvetica Neue"/>
                <a:cs typeface="Helvetica Neue"/>
                <a:sym typeface="Helvetica Neue"/>
              </a:defRPr>
            </a:pPr>
            <a:r>
              <a:t>the Jewish people are people of dance, really every culture has a native dance. 3 postures David used were: kneeling, lying prostrate, standing. you never turned your back on a king; hands open (supine), hands facing out; wave offerings, Jewish has been handed down and has stayed the same. These are fun classes to do and good exercises. They are living and I really get blessed and hear from the Lord when I participate. </a:t>
            </a:r>
          </a:p>
          <a:p>
            <a:pPr marL="113468" indent="-113468" defTabSz="416052">
              <a:spcBef>
                <a:spcPts val="0"/>
              </a:spcBef>
              <a:buClrTx/>
              <a:buSzPct val="100000"/>
              <a:defRPr spc="0" sz="2093">
                <a:solidFill>
                  <a:srgbClr val="FFFFFF"/>
                </a:solidFill>
                <a:latin typeface="Helvetica Neue"/>
                <a:ea typeface="Helvetica Neue"/>
                <a:cs typeface="Helvetica Neue"/>
                <a:sym typeface="Helvetica Neue"/>
              </a:defRPr>
            </a:pPr>
          </a:p>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r>
              <a:t>Workshops for children and adults; dancers of all levels, from worship movers to professional level dancers. God has blessed be to know many professional dancers from all over the world. God is really moving in this and it is time to make a foundation to step into it. </a:t>
            </a:r>
          </a:p>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p>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r>
              <a:t>eventually a training school </a:t>
            </a:r>
          </a:p>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p>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r>
              <a:t>children park outreach in the park and making a streamer, small flag or worship instrument of some sort, having face painting, hotdogs, teaching memory movement verses to children. When you reach out to  people’s kids you win the hearts of the parents. I have seen it done with gang members in Chicago. </a:t>
            </a:r>
          </a:p>
          <a:p>
            <a:pPr marL="138684" indent="-138684" defTabSz="416052">
              <a:spcBef>
                <a:spcPts val="0"/>
              </a:spcBef>
              <a:buClrTx/>
              <a:buSzPct val="60000"/>
              <a:buBlip>
                <a:blip r:embed="rId2"/>
              </a:buBlip>
              <a:defRPr spc="0" sz="2093">
                <a:solidFill>
                  <a:srgbClr val="FFFFFF"/>
                </a:solidFill>
                <a:latin typeface="Helvetica Neue"/>
                <a:ea typeface="Helvetica Neue"/>
                <a:cs typeface="Helvetica Neue"/>
                <a:sym typeface="Helvetica Neue"/>
              </a:defRPr>
            </a:pPr>
          </a:p>
          <a:p>
            <a:pPr marL="113468" indent="-113468" defTabSz="416052">
              <a:spcBef>
                <a:spcPts val="0"/>
              </a:spcBef>
              <a:buClrTx/>
              <a:buSzPct val="100000"/>
              <a:defRPr spc="0" sz="2093">
                <a:solidFill>
                  <a:srgbClr val="FFFFFF"/>
                </a:solidFill>
                <a:latin typeface="Helvetica Neue"/>
                <a:ea typeface="Helvetica Neue"/>
                <a:cs typeface="Helvetica Neue"/>
                <a:sym typeface="Helvetica Neue"/>
              </a:defRPr>
            </a:pPr>
            <a:r>
              <a:t>I want to encourage you to experiment with movement in your prayer time and if He gives you a movement ask Him for the interpretation. He will  tell you. It is your own movement style. (merce Cunningham… ex of choreo)</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Image" descr="Image"/>
          <p:cNvPicPr>
            <a:picLocks noChangeAspect="1"/>
          </p:cNvPicPr>
          <p:nvPr/>
        </p:nvPicPr>
        <p:blipFill>
          <a:blip r:embed="rId2">
            <a:extLst/>
          </a:blip>
          <a:stretch>
            <a:fillRect/>
          </a:stretch>
        </p:blipFill>
        <p:spPr>
          <a:xfrm>
            <a:off x="75835" y="1518811"/>
            <a:ext cx="12853130" cy="722988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We will have a Movement in Worship  class Saturday if you are interested in knowing more and becoming more involved.…"/>
          <p:cNvSpPr txBox="1"/>
          <p:nvPr>
            <p:ph type="subTitle" idx="4294967295"/>
          </p:nvPr>
        </p:nvSpPr>
        <p:spPr>
          <a:xfrm>
            <a:off x="673100" y="1204978"/>
            <a:ext cx="11658600" cy="8533409"/>
          </a:xfrm>
          <a:prstGeom prst="rect">
            <a:avLst/>
          </a:prstGeom>
        </p:spPr>
        <p:txBody>
          <a:bodyPr anchor="b"/>
          <a:lstStyle/>
          <a:p>
            <a:pPr marL="88530" indent="-88530" defTabSz="324611">
              <a:spcBef>
                <a:spcPts val="0"/>
              </a:spcBef>
              <a:buClrTx/>
              <a:buSzPct val="100000"/>
              <a:defRPr spc="0" sz="2130">
                <a:solidFill>
                  <a:srgbClr val="FFFFFF"/>
                </a:solidFill>
                <a:latin typeface="Helvetica Neue"/>
                <a:ea typeface="Helvetica Neue"/>
                <a:cs typeface="Helvetica Neue"/>
                <a:sym typeface="Helvetica Neue"/>
              </a:defRPr>
            </a:pPr>
            <a:r>
              <a:t>We will have a Movement in Worship  class Saturday if you are interested in knowing more and becoming more involved. </a:t>
            </a:r>
          </a:p>
          <a:p>
            <a:pPr marL="88530" indent="-88530" defTabSz="324611">
              <a:spcBef>
                <a:spcPts val="0"/>
              </a:spcBef>
              <a:buClrTx/>
              <a:buSzPct val="100000"/>
              <a:defRPr spc="0" sz="2130">
                <a:solidFill>
                  <a:srgbClr val="FFFFFF"/>
                </a:solidFill>
                <a:latin typeface="Helvetica Neue"/>
                <a:ea typeface="Helvetica Neue"/>
                <a:cs typeface="Helvetica Neue"/>
                <a:sym typeface="Helvetica Neue"/>
              </a:defRPr>
            </a:pPr>
          </a:p>
          <a:p>
            <a:pPr marL="0" indent="0" defTabSz="324611">
              <a:spcBef>
                <a:spcPts val="0"/>
              </a:spcBef>
              <a:buClrTx/>
              <a:buSzTx/>
              <a:buNone/>
              <a:defRPr spc="0" sz="2130">
                <a:solidFill>
                  <a:srgbClr val="FFFFFF"/>
                </a:solidFill>
                <a:latin typeface="Helvetica"/>
                <a:ea typeface="Helvetica"/>
                <a:cs typeface="Helvetica"/>
                <a:sym typeface="Helvetica"/>
              </a:defRPr>
            </a:pPr>
            <a:r>
              <a:t>We will begin with a teaching on the vision for MC Dance both corporately and individually and we will discuss dance technique and creative worship flow in spontaneous movement working in conjunction with the congregation and leadership of the house. </a:t>
            </a:r>
          </a:p>
          <a:p>
            <a:pPr marL="0" indent="0" defTabSz="324611">
              <a:spcBef>
                <a:spcPts val="0"/>
              </a:spcBef>
              <a:buClrTx/>
              <a:buSzTx/>
              <a:buNone/>
              <a:defRPr spc="0" sz="2130">
                <a:solidFill>
                  <a:srgbClr val="FFFFFF"/>
                </a:solidFill>
                <a:latin typeface="Helvetica"/>
                <a:ea typeface="Helvetica"/>
                <a:cs typeface="Helvetica"/>
                <a:sym typeface="Helvetica"/>
              </a:defRPr>
            </a:pPr>
          </a:p>
          <a:p>
            <a:pPr marL="0" indent="0" defTabSz="324611">
              <a:spcBef>
                <a:spcPts val="0"/>
              </a:spcBef>
              <a:buClrTx/>
              <a:buSzTx/>
              <a:buNone/>
              <a:defRPr spc="0" sz="2130">
                <a:solidFill>
                  <a:srgbClr val="FFFFFF"/>
                </a:solidFill>
                <a:latin typeface="Helvetica"/>
                <a:ea typeface="Helvetica"/>
                <a:cs typeface="Helvetica"/>
                <a:sym typeface="Helvetica"/>
              </a:defRPr>
            </a:pPr>
            <a:r>
              <a:t>We will have a full dance class that morning that will consist of technique, center work, choreography, spontaneous worship exercises, and soaking/devotion exercises. </a:t>
            </a:r>
          </a:p>
          <a:p>
            <a:pPr marL="0" indent="0" defTabSz="324611">
              <a:spcBef>
                <a:spcPts val="0"/>
              </a:spcBef>
              <a:buClrTx/>
              <a:buSzTx/>
              <a:buNone/>
              <a:defRPr spc="0" sz="2130">
                <a:solidFill>
                  <a:srgbClr val="FFFFFF"/>
                </a:solidFill>
                <a:latin typeface="Helvetica"/>
                <a:ea typeface="Helvetica"/>
                <a:cs typeface="Helvetica"/>
                <a:sym typeface="Helvetica"/>
              </a:defRPr>
            </a:pPr>
          </a:p>
          <a:p>
            <a:pPr marL="0" indent="0" defTabSz="324611">
              <a:spcBef>
                <a:spcPts val="0"/>
              </a:spcBef>
              <a:buClrTx/>
              <a:buSzTx/>
              <a:buNone/>
              <a:defRPr spc="0" sz="2130">
                <a:solidFill>
                  <a:srgbClr val="FFFFFF"/>
                </a:solidFill>
                <a:latin typeface="Helvetica"/>
                <a:ea typeface="Helvetica"/>
                <a:cs typeface="Helvetica"/>
                <a:sym typeface="Helvetica"/>
              </a:defRPr>
            </a:pPr>
            <a:r>
              <a:t>We will break for lunch from 11-1 and you may bring a lunch or pick something up during that time. </a:t>
            </a:r>
          </a:p>
          <a:p>
            <a:pPr marL="0" indent="0" defTabSz="324611">
              <a:spcBef>
                <a:spcPts val="0"/>
              </a:spcBef>
              <a:buClrTx/>
              <a:buSzTx/>
              <a:buNone/>
              <a:defRPr spc="0" sz="2130">
                <a:solidFill>
                  <a:srgbClr val="FFFFFF"/>
                </a:solidFill>
                <a:latin typeface="Helvetica"/>
                <a:ea typeface="Helvetica"/>
                <a:cs typeface="Helvetica"/>
                <a:sym typeface="Helvetica"/>
              </a:defRPr>
            </a:pPr>
          </a:p>
          <a:p>
            <a:pPr marL="0" indent="0" defTabSz="324611">
              <a:spcBef>
                <a:spcPts val="0"/>
              </a:spcBef>
              <a:buClrTx/>
              <a:buSzTx/>
              <a:buNone/>
              <a:defRPr spc="0" sz="2130">
                <a:solidFill>
                  <a:srgbClr val="FFFFFF"/>
                </a:solidFill>
                <a:latin typeface="Helvetica"/>
                <a:ea typeface="Helvetica"/>
                <a:cs typeface="Helvetica"/>
                <a:sym typeface="Helvetica"/>
              </a:defRPr>
            </a:pPr>
            <a:r>
              <a:t>We will cone together again at 1 and discuss/experiment with different worship tools such as flags, banners, streamers, billows, mattehs, tambourines and possibly put a work together with those if time permits. we will also have a short teaching on these. </a:t>
            </a:r>
          </a:p>
          <a:p>
            <a:pPr marL="0" indent="0" defTabSz="324611">
              <a:spcBef>
                <a:spcPts val="0"/>
              </a:spcBef>
              <a:buClrTx/>
              <a:buSzTx/>
              <a:buNone/>
              <a:defRPr spc="0" sz="2130">
                <a:solidFill>
                  <a:srgbClr val="FFFFFF"/>
                </a:solidFill>
                <a:latin typeface="Helvetica"/>
                <a:ea typeface="Helvetica"/>
                <a:cs typeface="Helvetica"/>
                <a:sym typeface="Helvetica"/>
              </a:defRPr>
            </a:pPr>
          </a:p>
          <a:p>
            <a:pPr marL="0" indent="0" defTabSz="324611">
              <a:spcBef>
                <a:spcPts val="0"/>
              </a:spcBef>
              <a:buClrTx/>
              <a:buSzTx/>
              <a:buNone/>
              <a:defRPr spc="0" sz="2130">
                <a:solidFill>
                  <a:srgbClr val="FFFFFF"/>
                </a:solidFill>
                <a:latin typeface="Helvetica"/>
                <a:ea typeface="Helvetica"/>
                <a:cs typeface="Helvetica"/>
                <a:sym typeface="Helvetica"/>
              </a:defRPr>
            </a:pPr>
            <a:r>
              <a:t>Please wear something that you can move in that feels comfortable. You may bring dance shoes if you have any but they are not necessary. We can dance barefoot. Also, bring a water bottle and a towel for any floor work we will do. </a:t>
            </a:r>
          </a:p>
          <a:p>
            <a:pPr marL="0" indent="0" defTabSz="324611">
              <a:spcBef>
                <a:spcPts val="0"/>
              </a:spcBef>
              <a:buClrTx/>
              <a:buSzTx/>
              <a:buNone/>
              <a:defRPr spc="0" sz="2130">
                <a:solidFill>
                  <a:srgbClr val="FFFFFF"/>
                </a:solidFill>
                <a:latin typeface="Helvetica"/>
                <a:ea typeface="Helvetica"/>
                <a:cs typeface="Helvetica"/>
                <a:sym typeface="Helvetica"/>
              </a:defRPr>
            </a:pPr>
          </a:p>
          <a:p>
            <a:pPr marL="0" indent="0" defTabSz="324611">
              <a:spcBef>
                <a:spcPts val="0"/>
              </a:spcBef>
              <a:buClrTx/>
              <a:buSzTx/>
              <a:buNone/>
              <a:defRPr spc="0" sz="2130">
                <a:solidFill>
                  <a:srgbClr val="FFFFFF"/>
                </a:solidFill>
                <a:latin typeface="Helvetica"/>
                <a:ea typeface="Helvetica"/>
                <a:cs typeface="Helvetica"/>
                <a:sym typeface="Helvetica"/>
              </a:defRPr>
            </a:pPr>
            <a:r>
              <a:t>Please give e your e mail and phone number and we will begin a connection group list even if you are unable to come or just want to be in the loop of what is going on. Eventually i hope to be able to practice with the worship team to get a flow going with them if that is interesting to you. </a:t>
            </a:r>
          </a:p>
          <a:p>
            <a:pPr marL="0" indent="0" defTabSz="324611">
              <a:spcBef>
                <a:spcPts val="0"/>
              </a:spcBef>
              <a:buClrTx/>
              <a:buSzTx/>
              <a:buNone/>
              <a:defRPr spc="0" sz="2130">
                <a:solidFill>
                  <a:srgbClr val="FFFFFF"/>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os 6:13-7:1(mahanaim)…"/>
          <p:cNvSpPr txBox="1"/>
          <p:nvPr/>
        </p:nvSpPr>
        <p:spPr>
          <a:xfrm>
            <a:off x="306821" y="2484578"/>
            <a:ext cx="12391158" cy="66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cap="all" spc="94" sz="4700">
                <a:solidFill>
                  <a:srgbClr val="FFFFFF"/>
                </a:solidFill>
                <a:latin typeface="Trattatello"/>
                <a:ea typeface="Trattatello"/>
                <a:cs typeface="Trattatello"/>
                <a:sym typeface="Trattatello"/>
              </a:defRPr>
            </a:pPr>
            <a:r>
              <a:t>Sos 6:13-7:1(mahanaim)</a:t>
            </a:r>
          </a:p>
          <a:p>
            <a:pPr algn="l">
              <a:defRPr cap="all" spc="45" sz="2300">
                <a:solidFill>
                  <a:srgbClr val="FFFFFF"/>
                </a:solidFill>
                <a:latin typeface="+mn-lt"/>
                <a:ea typeface="+mn-ea"/>
                <a:cs typeface="+mn-cs"/>
                <a:sym typeface="Futura"/>
              </a:defRPr>
            </a:pPr>
            <a:r>
              <a:t>SoS 6:v4,v10 awesome as army with banners(stars in procession niv)         </a:t>
            </a:r>
          </a:p>
          <a:p>
            <a:pPr algn="l">
              <a:defRPr cap="all" spc="45" sz="2300">
                <a:solidFill>
                  <a:srgbClr val="FFFFFF"/>
                </a:solidFill>
                <a:latin typeface="+mn-lt"/>
                <a:ea typeface="+mn-ea"/>
                <a:cs typeface="+mn-cs"/>
                <a:sym typeface="Futura"/>
              </a:defRPr>
            </a:pPr>
            <a:r>
              <a:t>v4 nasb    You are as beautiful as Tirzah, my darling, as lovely as Jerusalem,as majestic as troops with banners.   </a:t>
            </a:r>
          </a:p>
          <a:p>
            <a:pPr algn="l">
              <a:defRPr cap="all" spc="45" sz="2300">
                <a:solidFill>
                  <a:srgbClr val="FFFFFF"/>
                </a:solidFill>
                <a:latin typeface="+mn-lt"/>
                <a:ea typeface="+mn-ea"/>
                <a:cs typeface="+mn-cs"/>
                <a:sym typeface="Futura"/>
              </a:defRPr>
            </a:pPr>
            <a:r>
              <a:t>(nlt) army with billowing banners.</a:t>
            </a:r>
          </a:p>
          <a:p>
            <a:pPr algn="l">
              <a:defRPr cap="all" spc="45" sz="2300">
                <a:solidFill>
                  <a:srgbClr val="FFFFFF"/>
                </a:solidFill>
                <a:latin typeface="+mn-lt"/>
                <a:ea typeface="+mn-ea"/>
                <a:cs typeface="+mn-cs"/>
                <a:sym typeface="Futura"/>
              </a:defRPr>
            </a:pPr>
            <a:r>
              <a:t>v5 Turn your eyes from me; they overwhelm me.</a:t>
            </a:r>
          </a:p>
          <a:p>
            <a:pPr algn="l">
              <a:defRPr cap="all" spc="45" sz="2300">
                <a:solidFill>
                  <a:srgbClr val="FFFFFF"/>
                </a:solidFill>
                <a:latin typeface="+mn-lt"/>
                <a:ea typeface="+mn-ea"/>
                <a:cs typeface="+mn-cs"/>
                <a:sym typeface="Futura"/>
              </a:defRPr>
            </a:pPr>
            <a:r>
              <a:t>v10 nasb   Who is this that grows like the dawn, As beautiful as the full moon, As pure as the sun, As awesome as an army with banners?</a:t>
            </a:r>
          </a:p>
          <a:p>
            <a:pPr algn="l">
              <a:defRPr cap="all" spc="45" sz="2300">
                <a:solidFill>
                  <a:srgbClr val="FFFFFF"/>
                </a:solidFill>
                <a:latin typeface="+mn-lt"/>
                <a:ea typeface="+mn-ea"/>
                <a:cs typeface="+mn-cs"/>
                <a:sym typeface="Futura"/>
              </a:defRPr>
            </a:pPr>
            <a:r>
              <a:t>v10 tpt     Look at you now—arising as the dayspring of the dawn, fair as the shining moon. Bright and brilliant as the sun in all its strength.</a:t>
            </a:r>
            <a:r>
              <a:rPr>
                <a:latin typeface="Courier"/>
                <a:ea typeface="Courier"/>
                <a:cs typeface="Courier"/>
                <a:sym typeface="Courier"/>
              </a:rPr>
              <a:t> </a:t>
            </a:r>
            <a:r>
              <a:t>Astonishing to behold as a majestic army waving banners of victory.</a:t>
            </a:r>
          </a:p>
          <a:p>
            <a:pPr algn="l">
              <a:defRPr cap="all" spc="45" sz="2300">
                <a:solidFill>
                  <a:srgbClr val="FFFFFF"/>
                </a:solidFill>
                <a:latin typeface="+mn-lt"/>
                <a:ea typeface="+mn-ea"/>
                <a:cs typeface="+mn-cs"/>
                <a:sym typeface="Futura"/>
              </a:defRPr>
            </a:pPr>
            <a:r>
              <a:t>v10 niv  Who is this that appears like the dawn, fair as the moon, bright as the sun, majestic as the stars in procession?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0" name="Isaiah 30:32 nasb  And every [a]blow of the [b](A)rod of punishment, Which the Lord will lay on him,…"/>
          <p:cNvSpPr txBox="1"/>
          <p:nvPr/>
        </p:nvSpPr>
        <p:spPr>
          <a:xfrm>
            <a:off x="506303" y="3007800"/>
            <a:ext cx="12231892" cy="51105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cap="all" spc="42" sz="2100">
                <a:solidFill>
                  <a:srgbClr val="FFFFFF"/>
                </a:solidFill>
                <a:latin typeface="+mn-lt"/>
                <a:ea typeface="+mn-ea"/>
                <a:cs typeface="+mn-cs"/>
                <a:sym typeface="Futura"/>
              </a:defRPr>
            </a:pPr>
            <a:r>
              <a:t>Isaiah 30:32 nasb  And every [a]blow of the [b](A)rod of punishment, Which the Lord will lay on him,</a:t>
            </a:r>
          </a:p>
          <a:p>
            <a:pPr algn="l">
              <a:defRPr cap="all" spc="42" sz="2100">
                <a:solidFill>
                  <a:srgbClr val="FFFFFF"/>
                </a:solidFill>
                <a:latin typeface="+mn-lt"/>
                <a:ea typeface="+mn-ea"/>
                <a:cs typeface="+mn-cs"/>
                <a:sym typeface="Futura"/>
              </a:defRPr>
            </a:pPr>
            <a:r>
              <a:t>Will be with </a:t>
            </a:r>
            <a:r>
              <a:rPr i="1"/>
              <a:t>the music of</a:t>
            </a:r>
            <a:r>
              <a:t> (B)tambourines and lyres; And in battles, (C)brandishing weapons, He will fight them.</a:t>
            </a:r>
          </a:p>
          <a:p>
            <a:pPr algn="l">
              <a:defRPr cap="all" spc="42" sz="2100">
                <a:solidFill>
                  <a:srgbClr val="FFFFFF"/>
                </a:solidFill>
                <a:latin typeface="+mn-lt"/>
                <a:ea typeface="+mn-ea"/>
                <a:cs typeface="+mn-cs"/>
                <a:sym typeface="Futura"/>
              </a:defRPr>
            </a:pPr>
          </a:p>
          <a:p>
            <a:pPr algn="l">
              <a:defRPr cap="all" spc="42" sz="2100">
                <a:solidFill>
                  <a:srgbClr val="FFFFFF"/>
                </a:solidFill>
                <a:latin typeface="+mn-lt"/>
                <a:ea typeface="+mn-ea"/>
                <a:cs typeface="+mn-cs"/>
                <a:sym typeface="Futura"/>
              </a:defRPr>
            </a:pPr>
            <a:r>
              <a:t>In Isaiah 30 God has just told them about punishment for being rebellious but that He would come again and take care of their adversaries. </a:t>
            </a:r>
          </a:p>
          <a:p>
            <a:pPr algn="l">
              <a:defRPr cap="all" spc="42" sz="2100">
                <a:solidFill>
                  <a:srgbClr val="FFFFFF"/>
                </a:solidFill>
                <a:latin typeface="+mn-lt"/>
                <a:ea typeface="+mn-ea"/>
                <a:cs typeface="+mn-cs"/>
                <a:sym typeface="Futura"/>
              </a:defRPr>
            </a:pPr>
          </a:p>
          <a:p>
            <a:pPr algn="l">
              <a:defRPr cap="all" spc="42" sz="2100">
                <a:solidFill>
                  <a:srgbClr val="FFFFFF"/>
                </a:solidFill>
                <a:latin typeface="+mn-lt"/>
                <a:ea typeface="+mn-ea"/>
                <a:cs typeface="+mn-cs"/>
                <a:sym typeface="Futura"/>
              </a:defRPr>
            </a:pPr>
            <a:r>
              <a:t>ps 149: 5-9</a:t>
            </a:r>
          </a:p>
          <a:p>
            <a:pPr algn="l">
              <a:defRPr cap="all" spc="42" sz="2100">
                <a:solidFill>
                  <a:srgbClr val="FFFFFF"/>
                </a:solidFill>
                <a:latin typeface="+mn-lt"/>
                <a:ea typeface="+mn-ea"/>
                <a:cs typeface="+mn-cs"/>
                <a:sym typeface="Futura"/>
              </a:defRPr>
            </a:pPr>
            <a:r>
              <a:t>Let the godly ones exult in glory;Let them sing for joy on their beds. </a:t>
            </a:r>
            <a:r>
              <a:rPr i="1"/>
              <a:t>Let</a:t>
            </a:r>
            <a:r>
              <a:t> the high praises of God </a:t>
            </a:r>
            <a:r>
              <a:rPr i="1"/>
              <a:t>be</a:t>
            </a:r>
            <a:r>
              <a:t> in their mouth ( throat), And a two-edged sword in their hand,To execute vengeance on the nations And punishment on the peoples,To bind their kings with chains And their nobles with fetters of iron.</a:t>
            </a:r>
          </a:p>
        </p:txBody>
      </p:sp>
      <p:sp>
        <p:nvSpPr>
          <p:cNvPr id="161" name="How does the Lord use our praise and movement as a weapon?"/>
          <p:cNvSpPr txBox="1"/>
          <p:nvPr>
            <p:ph type="title" idx="4294967295"/>
          </p:nvPr>
        </p:nvSpPr>
        <p:spPr>
          <a:prstGeom prst="rect">
            <a:avLst/>
          </a:prstGeom>
        </p:spPr>
        <p:txBody>
          <a:bodyPr/>
          <a:lstStyle>
            <a:lvl1pPr defTabSz="233172">
              <a:defRPr spc="55" sz="2754">
                <a:solidFill>
                  <a:srgbClr val="FFFFFF"/>
                </a:solidFill>
                <a:latin typeface="Trattatello"/>
                <a:ea typeface="Trattatello"/>
                <a:cs typeface="Trattatello"/>
                <a:sym typeface="Trattatello"/>
              </a:defRPr>
            </a:lvl1pPr>
          </a:lstStyle>
          <a:p>
            <a:pPr/>
            <a:r>
              <a:t>How does the Lord use our praise and movement as a weapon?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God’s Mobile Throne"/>
          <p:cNvSpPr txBox="1"/>
          <p:nvPr>
            <p:ph type="title"/>
          </p:nvPr>
        </p:nvSpPr>
        <p:spPr>
          <a:xfrm>
            <a:off x="673100" y="584200"/>
            <a:ext cx="11658600" cy="2006600"/>
          </a:xfrm>
          <a:prstGeom prst="rect">
            <a:avLst/>
          </a:prstGeom>
        </p:spPr>
        <p:txBody>
          <a:bodyPr/>
          <a:lstStyle>
            <a:lvl1pPr>
              <a:defRPr spc="112" sz="5600">
                <a:solidFill>
                  <a:srgbClr val="FFFFFF"/>
                </a:solidFill>
                <a:latin typeface="Trattatello"/>
                <a:ea typeface="Trattatello"/>
                <a:cs typeface="Trattatello"/>
                <a:sym typeface="Trattatello"/>
              </a:defRPr>
            </a:lvl1pPr>
          </a:lstStyle>
          <a:p>
            <a:pPr/>
            <a:r>
              <a:t>God’s Mobile Throne</a:t>
            </a:r>
          </a:p>
        </p:txBody>
      </p:sp>
      <p:sp>
        <p:nvSpPr>
          <p:cNvPr id="164" name="Ez 1: 17-21 talks about the wheels that move he throne of GOD and how Ezekiel was seeing this and all that was moving up and out of the land.…"/>
          <p:cNvSpPr txBox="1"/>
          <p:nvPr/>
        </p:nvSpPr>
        <p:spPr>
          <a:xfrm>
            <a:off x="215137" y="3026867"/>
            <a:ext cx="12871108" cy="630187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2900">
                <a:solidFill>
                  <a:srgbClr val="FFFFFF"/>
                </a:solidFill>
                <a:latin typeface="Helvetica Neue"/>
                <a:ea typeface="Helvetica Neue"/>
                <a:cs typeface="Helvetica Neue"/>
                <a:sym typeface="Helvetica Neue"/>
              </a:defRPr>
            </a:pPr>
            <a:r>
              <a:t>Ez 1: 17-21 talks about the wheels that move he throne of GOD and how Ezekiel was seeing this and all that was moving up and out of the land. </a:t>
            </a:r>
          </a:p>
          <a:p>
            <a:pPr algn="l">
              <a:defRPr sz="2900">
                <a:solidFill>
                  <a:srgbClr val="FFFFFF"/>
                </a:solidFill>
                <a:latin typeface="Helvetica Neue"/>
                <a:ea typeface="Helvetica Neue"/>
                <a:cs typeface="Helvetica Neue"/>
                <a:sym typeface="Helvetica Neue"/>
              </a:defRPr>
            </a:pPr>
          </a:p>
          <a:p>
            <a:pPr algn="l">
              <a:defRPr sz="2900">
                <a:solidFill>
                  <a:srgbClr val="FFFFFF"/>
                </a:solidFill>
                <a:latin typeface="Helvetica Neue"/>
                <a:ea typeface="Helvetica Neue"/>
                <a:cs typeface="Helvetica Neue"/>
                <a:sym typeface="Helvetica Neue"/>
              </a:defRPr>
            </a:pPr>
            <a:r>
              <a:t>In 10:6-19  Ezekiel saw a “man” go into the wheel and get fire from inside the wheels </a:t>
            </a:r>
          </a:p>
          <a:p>
            <a:pPr algn="l">
              <a:defRPr sz="2900">
                <a:solidFill>
                  <a:srgbClr val="FFFFFF"/>
                </a:solidFill>
                <a:latin typeface="Helvetica Neue"/>
                <a:ea typeface="Helvetica Neue"/>
                <a:cs typeface="Helvetica Neue"/>
                <a:sym typeface="Helvetica Neue"/>
              </a:defRPr>
            </a:pPr>
          </a:p>
          <a:p>
            <a:pPr algn="l">
              <a:defRPr sz="2900">
                <a:solidFill>
                  <a:srgbClr val="FFFFFF"/>
                </a:solidFill>
                <a:latin typeface="Helvetica Neue"/>
                <a:ea typeface="Helvetica Neue"/>
                <a:cs typeface="Helvetica Neue"/>
                <a:sym typeface="Helvetica Neue"/>
              </a:defRPr>
            </a:pPr>
            <a:r>
              <a:t>Daniel 7:9-14 Daniel saw “burning fire wheels” and a “river of fire” coming forth from them. </a:t>
            </a:r>
          </a:p>
          <a:p>
            <a:pPr algn="l">
              <a:defRPr sz="2900">
                <a:solidFill>
                  <a:srgbClr val="FFFFFF"/>
                </a:solidFill>
                <a:latin typeface="Helvetica Neue"/>
                <a:ea typeface="Helvetica Neue"/>
                <a:cs typeface="Helvetica Neue"/>
                <a:sym typeface="Helvetica Neue"/>
              </a:defRPr>
            </a:pPr>
          </a:p>
          <a:p>
            <a:pPr algn="l">
              <a:defRPr sz="2900">
                <a:solidFill>
                  <a:srgbClr val="FFFFFF"/>
                </a:solidFill>
                <a:latin typeface="Helvetica Neue"/>
                <a:ea typeface="Helvetica Neue"/>
                <a:cs typeface="Helvetica Neue"/>
                <a:sym typeface="Helvetica Neue"/>
              </a:defRPr>
            </a:pPr>
            <a:r>
              <a:t>Bill Johnson from Bethel says “our praise makes a landing strip for God’s presence and throne.”</a:t>
            </a:r>
          </a:p>
          <a:p>
            <a:pPr algn="l">
              <a:defRPr sz="2900">
                <a:solidFill>
                  <a:srgbClr val="FFFFFF"/>
                </a:solidFill>
                <a:latin typeface="Helvetica Neue"/>
                <a:ea typeface="Helvetica Neue"/>
                <a:cs typeface="Helvetica Neue"/>
                <a:sym typeface="Helvetica Neue"/>
              </a:defRPr>
            </a:pPr>
            <a:r>
              <a:t>Psalm 22: 3-4 You are holy, O You who are enthroned upon the praises of Israel, In You are fathers trusted; they trusted and You delivered them. </a:t>
            </a:r>
          </a:p>
          <a:p>
            <a:pPr algn="l">
              <a:defRPr sz="2820">
                <a:solidFill>
                  <a:srgbClr val="FFFFFF"/>
                </a:solidFill>
                <a:latin typeface="Helvetica Neue"/>
                <a:ea typeface="Helvetica Neue"/>
                <a:cs typeface="Helvetica Neue"/>
                <a:sym typeface="Helvetica Neue"/>
              </a:defRPr>
            </a:pPr>
            <a:r>
              <a:t>The story of Jehoshaphat is an example of that as well.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How do we move to release in the land?…"/>
          <p:cNvSpPr txBox="1"/>
          <p:nvPr>
            <p:ph type="ctrTitle" idx="4294967295"/>
          </p:nvPr>
        </p:nvSpPr>
        <p:spPr>
          <a:xfrm>
            <a:off x="673100" y="660400"/>
            <a:ext cx="11658600" cy="3004278"/>
          </a:xfrm>
          <a:prstGeom prst="rect">
            <a:avLst/>
          </a:prstGeom>
        </p:spPr>
        <p:txBody>
          <a:bodyPr/>
          <a:lstStyle/>
          <a:p>
            <a:pPr defTabSz="196596">
              <a:defRPr spc="82" sz="4128">
                <a:solidFill>
                  <a:srgbClr val="FFFFFF"/>
                </a:solidFill>
                <a:latin typeface="Trattatello"/>
                <a:ea typeface="Trattatello"/>
                <a:cs typeface="Trattatello"/>
                <a:sym typeface="Trattatello"/>
              </a:defRPr>
            </a:pPr>
            <a:r>
              <a:t>How do we move to release in the land? </a:t>
            </a:r>
          </a:p>
          <a:p>
            <a:pPr defTabSz="196596">
              <a:defRPr spc="82" sz="4128">
                <a:solidFill>
                  <a:srgbClr val="FFFFFF"/>
                </a:solidFill>
                <a:latin typeface="Trattatello"/>
                <a:ea typeface="Trattatello"/>
                <a:cs typeface="Trattatello"/>
                <a:sym typeface="Trattatello"/>
              </a:defRPr>
            </a:pPr>
            <a:r>
              <a:t>What does God want released in the land?</a:t>
            </a:r>
          </a:p>
        </p:txBody>
      </p:sp>
      <p:sp>
        <p:nvSpPr>
          <p:cNvPr id="168" name="What is our own movement DNA?  We can ask GOD to reveal that to us.…"/>
          <p:cNvSpPr txBox="1"/>
          <p:nvPr>
            <p:ph type="subTitle" idx="4294967295"/>
          </p:nvPr>
        </p:nvSpPr>
        <p:spPr>
          <a:xfrm>
            <a:off x="673100" y="3571907"/>
            <a:ext cx="11658600" cy="4965172"/>
          </a:xfrm>
          <a:prstGeom prst="rect">
            <a:avLst/>
          </a:prstGeom>
        </p:spPr>
        <p:txBody>
          <a:bodyPr anchor="b"/>
          <a:lstStyle/>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r>
              <a:t>What is our own movement DNA?  We can ask GOD to reveal that to us. </a:t>
            </a: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r>
              <a:t>The land has a voice and it knows our voice.  We have seen example of that with words spoken over plants while their growth was measured.</a:t>
            </a: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r>
              <a:t>Oaxaca Mexico has a festival each year where every that celebrates the dances of each area of Oaxaca and their native dress</a:t>
            </a: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r>
              <a:t>Indigenous People Groups in our land in the Dakotas </a:t>
            </a: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p>
          <a:p>
            <a:pPr marL="81686" indent="-81686" defTabSz="306324">
              <a:spcBef>
                <a:spcPts val="0"/>
              </a:spcBef>
              <a:buClrTx/>
              <a:buSzPct val="60000"/>
              <a:buBlip>
                <a:blip r:embed="rId2"/>
              </a:buBlip>
              <a:defRPr spc="0" sz="2814">
                <a:solidFill>
                  <a:srgbClr val="FFFFFF"/>
                </a:solidFill>
                <a:latin typeface="Helvetica Neue"/>
                <a:ea typeface="Helvetica Neue"/>
                <a:cs typeface="Helvetica Neue"/>
                <a:sym typeface="Helvetica Neue"/>
              </a:defRPr>
            </a:pPr>
            <a:r>
              <a:t>Fiji/Maori people and their facial expression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II. Flow and Protocol"/>
          <p:cNvSpPr txBox="1"/>
          <p:nvPr>
            <p:ph type="ctrTitle" idx="4294967295"/>
          </p:nvPr>
        </p:nvSpPr>
        <p:spPr>
          <a:xfrm>
            <a:off x="317500" y="42333"/>
            <a:ext cx="11660055" cy="1960299"/>
          </a:xfrm>
          <a:prstGeom prst="rect">
            <a:avLst/>
          </a:prstGeom>
        </p:spPr>
        <p:txBody>
          <a:bodyPr/>
          <a:lstStyle>
            <a:lvl1pPr>
              <a:defRPr spc="148" sz="7400">
                <a:solidFill>
                  <a:srgbClr val="FFFFFF"/>
                </a:solidFill>
                <a:latin typeface="Trattatello"/>
                <a:ea typeface="Trattatello"/>
                <a:cs typeface="Trattatello"/>
                <a:sym typeface="Trattatello"/>
              </a:defRPr>
            </a:lvl1pPr>
          </a:lstStyle>
          <a:p>
            <a:pPr/>
            <a:r>
              <a:t>II. Flow and Protocol</a:t>
            </a:r>
          </a:p>
        </p:txBody>
      </p:sp>
      <p:sp>
        <p:nvSpPr>
          <p:cNvPr id="171" name="We saw the flow of GoZ service and how it looked like it was spontaneous but it had built in guidelines that the public eyes don’t see."/>
          <p:cNvSpPr txBox="1"/>
          <p:nvPr>
            <p:ph type="subTitle" sz="half" idx="4294967295"/>
          </p:nvPr>
        </p:nvSpPr>
        <p:spPr>
          <a:xfrm>
            <a:off x="452966" y="3729566"/>
            <a:ext cx="11658601" cy="2862925"/>
          </a:xfrm>
          <a:prstGeom prst="rect">
            <a:avLst/>
          </a:prstGeom>
        </p:spPr>
        <p:txBody>
          <a:bodyPr anchor="b"/>
          <a:lstStyle>
            <a:lvl1pPr marL="0" indent="0">
              <a:spcBef>
                <a:spcPts val="0"/>
              </a:spcBef>
              <a:buClrTx/>
              <a:buSzTx/>
              <a:buNone/>
              <a:defRPr spc="0" sz="3800">
                <a:solidFill>
                  <a:srgbClr val="FFFFFF"/>
                </a:solidFill>
                <a:latin typeface="Helvetica Neue"/>
                <a:ea typeface="Helvetica Neue"/>
                <a:cs typeface="Helvetica Neue"/>
                <a:sym typeface="Helvetica Neue"/>
              </a:defRPr>
            </a:lvl1pPr>
          </a:lstStyle>
          <a:p>
            <a:pPr/>
            <a:r>
              <a:t>We saw the flow of GoZ service and how it looked like it was spontaneous but it had built in guidelines that the public eyes don’t see.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Always defer to the leadership of the house. It is important to gain the trust of leadership. Movement in worship is a new thing in some places ad  we must walk in humility and honor deferring to the leader. If they tell you to sit down, do it because there is some reason that you may or may not know about. (Vincent)…"/>
          <p:cNvSpPr txBox="1"/>
          <p:nvPr/>
        </p:nvSpPr>
        <p:spPr>
          <a:xfrm>
            <a:off x="-25400" y="2165366"/>
            <a:ext cx="13055600" cy="6354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a:solidFill>
                  <a:srgbClr val="FFFFFF"/>
                </a:solidFill>
                <a:latin typeface="Helvetica Neue"/>
                <a:ea typeface="Helvetica Neue"/>
                <a:cs typeface="Helvetica Neue"/>
                <a:sym typeface="Helvetica Neue"/>
              </a:defRPr>
            </a:pPr>
          </a:p>
          <a:p>
            <a:pPr marL="124690" indent="-124690" algn="l">
              <a:buSzPct val="100000"/>
              <a:buChar char="•"/>
              <a:defRPr>
                <a:solidFill>
                  <a:srgbClr val="FFFFFF"/>
                </a:solidFill>
                <a:latin typeface="Helvetica Neue"/>
                <a:ea typeface="Helvetica Neue"/>
                <a:cs typeface="Helvetica Neue"/>
                <a:sym typeface="Helvetica Neue"/>
              </a:defRPr>
            </a:pPr>
            <a:r>
              <a:t>Always defer to the leadership of the house. It is important to gain the trust of leadership. Movement in worship is a new thing in some places ad  we must walk in humility and honor deferring to the leader. If they tell you to sit down, do it because there is some reason that you may or may not know about. (Vincent)</a:t>
            </a:r>
          </a:p>
          <a:p>
            <a:pPr algn="l">
              <a:defRPr>
                <a:solidFill>
                  <a:srgbClr val="FFFFFF"/>
                </a:solidFill>
                <a:latin typeface="Helvetica Neue"/>
                <a:ea typeface="Helvetica Neue"/>
                <a:cs typeface="Helvetica Neue"/>
                <a:sym typeface="Helvetica Neue"/>
              </a:defRPr>
            </a:pPr>
          </a:p>
          <a:p>
            <a:pPr marL="124690" indent="-124690" algn="l">
              <a:buSzPct val="100000"/>
              <a:buChar char="•"/>
              <a:defRPr>
                <a:solidFill>
                  <a:srgbClr val="FFFFFF"/>
                </a:solidFill>
                <a:latin typeface="Helvetica Neue"/>
                <a:ea typeface="Helvetica Neue"/>
                <a:cs typeface="Helvetica Neue"/>
                <a:sym typeface="Helvetica Neue"/>
              </a:defRPr>
            </a:pPr>
            <a:r>
              <a:t>If something is going on that you are not unsure about, go to someone in leadership and let them know. Don’t try to take it on yourself. my motto is ‘unless you see blood or something is on fire don’t try and take it on’  just come and let me or someone in leadership know. I am talking about a strange manifestation in dance like writhing like a snake on the floor, or sexual movement that is inappropriate.(Bethel)  </a:t>
            </a:r>
          </a:p>
          <a:p>
            <a:pPr algn="l">
              <a:defRPr>
                <a:solidFill>
                  <a:srgbClr val="FFFFFF"/>
                </a:solidFill>
                <a:latin typeface="Helvetica Neue"/>
                <a:ea typeface="Helvetica Neue"/>
                <a:cs typeface="Helvetica Neue"/>
                <a:sym typeface="Helvetica Neue"/>
              </a:defRPr>
            </a:pPr>
          </a:p>
          <a:p>
            <a:pPr marL="124690" indent="-124690" algn="l">
              <a:buSzPct val="100000"/>
              <a:buChar char="•"/>
              <a:defRPr>
                <a:solidFill>
                  <a:srgbClr val="FFFFFF"/>
                </a:solidFill>
                <a:latin typeface="Helvetica Neue"/>
                <a:ea typeface="Helvetica Neue"/>
                <a:cs typeface="Helvetica Neue"/>
                <a:sym typeface="Helvetica Neue"/>
              </a:defRPr>
            </a:pPr>
            <a:r>
              <a:t>Sometimes things that look strange can be deliverance from something, like sobbing or lying on the floor. Sometimes people need to be left alone. I ask the Lord what is going on and He is faithful to reveal. If someone is crying cleansing tears they need to be alone with God and not my distractions. (Hope)</a:t>
            </a:r>
          </a:p>
        </p:txBody>
      </p:sp>
      <p:sp>
        <p:nvSpPr>
          <p:cNvPr id="174" name="Leadership"/>
          <p:cNvSpPr txBox="1"/>
          <p:nvPr>
            <p:ph type="ctrTitle" idx="4294967295"/>
          </p:nvPr>
        </p:nvSpPr>
        <p:spPr>
          <a:xfrm>
            <a:off x="673100" y="313266"/>
            <a:ext cx="11658600" cy="1790701"/>
          </a:xfrm>
          <a:prstGeom prst="rect">
            <a:avLst/>
          </a:prstGeom>
        </p:spPr>
        <p:txBody>
          <a:bodyPr/>
          <a:lstStyle>
            <a:lvl1pPr defTabSz="320039">
              <a:defRPr spc="145" sz="7279">
                <a:solidFill>
                  <a:srgbClr val="FFFFFF"/>
                </a:solidFill>
                <a:latin typeface="Trattatello"/>
                <a:ea typeface="Trattatello"/>
                <a:cs typeface="Trattatello"/>
                <a:sym typeface="Trattatello"/>
              </a:defRPr>
            </a:lvl1pPr>
          </a:lstStyle>
          <a:p>
            <a:pPr/>
            <a:r>
              <a:t>Leadership</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Worship Team Leader"/>
          <p:cNvSpPr txBox="1"/>
          <p:nvPr>
            <p:ph type="ctrTitle" idx="4294967295"/>
          </p:nvPr>
        </p:nvSpPr>
        <p:spPr>
          <a:xfrm>
            <a:off x="673100" y="228600"/>
            <a:ext cx="11658600" cy="1713310"/>
          </a:xfrm>
          <a:prstGeom prst="rect">
            <a:avLst/>
          </a:prstGeom>
        </p:spPr>
        <p:txBody>
          <a:bodyPr/>
          <a:lstStyle>
            <a:lvl1pPr defTabSz="306324">
              <a:defRPr spc="139" sz="6968">
                <a:solidFill>
                  <a:srgbClr val="FFFFFF"/>
                </a:solidFill>
                <a:latin typeface="Trattatello"/>
                <a:ea typeface="Trattatello"/>
                <a:cs typeface="Trattatello"/>
                <a:sym typeface="Trattatello"/>
              </a:defRPr>
            </a:lvl1pPr>
          </a:lstStyle>
          <a:p>
            <a:pPr/>
            <a:r>
              <a:t>Worship Team Leader</a:t>
            </a:r>
          </a:p>
        </p:txBody>
      </p:sp>
      <p:sp>
        <p:nvSpPr>
          <p:cNvPr id="177" name="worship team or leader : worship movement is also under the leadership of the worship leader. They know what the Lord is saying to them and what I am doing needs to sync up with that. The Holy Spirit doesn’t interrupt Himself. That doesn’t mean that the head is always right and you are not, but when in conflict, wait… our goal is for the Kingdom to come and be manifest not our agenda.…"/>
          <p:cNvSpPr txBox="1"/>
          <p:nvPr>
            <p:ph type="subTitle" idx="4294967295"/>
          </p:nvPr>
        </p:nvSpPr>
        <p:spPr>
          <a:xfrm>
            <a:off x="673100" y="2070100"/>
            <a:ext cx="11658600" cy="7122121"/>
          </a:xfrm>
          <a:prstGeom prst="rect">
            <a:avLst/>
          </a:prstGeom>
        </p:spPr>
        <p:txBody>
          <a:bodyPr anchor="b"/>
          <a:lstStyle/>
          <a:p>
            <a:pPr marL="142240" indent="-142240">
              <a:spcBef>
                <a:spcPts val="0"/>
              </a:spcBef>
              <a:buClrTx/>
              <a:buSzPct val="60000"/>
              <a:buBlip>
                <a:blip r:embed="rId2"/>
              </a:buBlip>
              <a:defRPr spc="0" sz="3000">
                <a:solidFill>
                  <a:srgbClr val="FFFFFF"/>
                </a:solidFill>
                <a:latin typeface="Helvetica Neue"/>
                <a:ea typeface="Helvetica Neue"/>
                <a:cs typeface="Helvetica Neue"/>
                <a:sym typeface="Helvetica Neue"/>
              </a:defRPr>
            </a:pPr>
            <a:r>
              <a:t>worship team or leader : worship movement is also under the leadership of the worship leader. They know what the Lord is saying to them and what I am doing needs to sync up with that. The Holy Spirit doesn’t interrupt Himself. That doesn’t mean that the head is always right and you are not, but when in conflict, wait… our goal is for the Kingdom to come and be manifest not our agenda. </a:t>
            </a:r>
          </a:p>
          <a:p>
            <a:pPr marL="142240" indent="-142240">
              <a:spcBef>
                <a:spcPts val="0"/>
              </a:spcBef>
              <a:buClrTx/>
              <a:buSzPct val="60000"/>
              <a:buBlip>
                <a:blip r:embed="rId2"/>
              </a:buBlip>
              <a:defRPr spc="0" sz="3000">
                <a:solidFill>
                  <a:srgbClr val="FFFFFF"/>
                </a:solidFill>
                <a:latin typeface="Helvetica Neue"/>
                <a:ea typeface="Helvetica Neue"/>
                <a:cs typeface="Helvetica Neue"/>
                <a:sym typeface="Helvetica Neue"/>
              </a:defRPr>
            </a:pPr>
          </a:p>
          <a:p>
            <a:pPr marL="142240" indent="-142240">
              <a:spcBef>
                <a:spcPts val="0"/>
              </a:spcBef>
              <a:buClrTx/>
              <a:buSzPct val="60000"/>
              <a:buBlip>
                <a:blip r:embed="rId2"/>
              </a:buBlip>
              <a:defRPr spc="0" sz="3000">
                <a:solidFill>
                  <a:srgbClr val="FFFFFF"/>
                </a:solidFill>
                <a:latin typeface="Helvetica Neue"/>
                <a:ea typeface="Helvetica Neue"/>
                <a:cs typeface="Helvetica Neue"/>
                <a:sym typeface="Helvetica Neue"/>
              </a:defRPr>
            </a:pPr>
            <a:r>
              <a:t>percussion instruments(tambourines) are not advised unless you are invited to do that and have gained the trust of leadership to use them. when hit a percussion instrument, you may be on the beat but the sound is released a mili-second later and if you are not able to anticipate that, it throws others off. (QB)</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