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p:cViewPr varScale="1">
        <p:scale>
          <a:sx n="91" d="100"/>
          <a:sy n="91" d="100"/>
        </p:scale>
        <p:origin x="17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B35A5A-B3FB-4446-A4B3-ED93D52A3225}"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6DA88-5316-4443-887F-B20730FBBF97}" type="slidenum">
              <a:rPr lang="en-US" smtClean="0"/>
              <a:t>‹#›</a:t>
            </a:fld>
            <a:endParaRPr lang="en-US"/>
          </a:p>
        </p:txBody>
      </p:sp>
    </p:spTree>
    <p:extLst>
      <p:ext uri="{BB962C8B-B14F-4D97-AF65-F5344CB8AC3E}">
        <p14:creationId xmlns:p14="http://schemas.microsoft.com/office/powerpoint/2010/main" val="341605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B35A5A-B3FB-4446-A4B3-ED93D52A3225}"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6DA88-5316-4443-887F-B20730FBBF97}" type="slidenum">
              <a:rPr lang="en-US" smtClean="0"/>
              <a:t>‹#›</a:t>
            </a:fld>
            <a:endParaRPr lang="en-US"/>
          </a:p>
        </p:txBody>
      </p:sp>
    </p:spTree>
    <p:extLst>
      <p:ext uri="{BB962C8B-B14F-4D97-AF65-F5344CB8AC3E}">
        <p14:creationId xmlns:p14="http://schemas.microsoft.com/office/powerpoint/2010/main" val="282306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B35A5A-B3FB-4446-A4B3-ED93D52A3225}"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6DA88-5316-4443-887F-B20730FBBF97}" type="slidenum">
              <a:rPr lang="en-US" smtClean="0"/>
              <a:t>‹#›</a:t>
            </a:fld>
            <a:endParaRPr lang="en-US"/>
          </a:p>
        </p:txBody>
      </p:sp>
    </p:spTree>
    <p:extLst>
      <p:ext uri="{BB962C8B-B14F-4D97-AF65-F5344CB8AC3E}">
        <p14:creationId xmlns:p14="http://schemas.microsoft.com/office/powerpoint/2010/main" val="25274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B35A5A-B3FB-4446-A4B3-ED93D52A3225}"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6DA88-5316-4443-887F-B20730FBBF97}" type="slidenum">
              <a:rPr lang="en-US" smtClean="0"/>
              <a:t>‹#›</a:t>
            </a:fld>
            <a:endParaRPr lang="en-US"/>
          </a:p>
        </p:txBody>
      </p:sp>
    </p:spTree>
    <p:extLst>
      <p:ext uri="{BB962C8B-B14F-4D97-AF65-F5344CB8AC3E}">
        <p14:creationId xmlns:p14="http://schemas.microsoft.com/office/powerpoint/2010/main" val="312303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35A5A-B3FB-4446-A4B3-ED93D52A3225}"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6DA88-5316-4443-887F-B20730FBBF97}" type="slidenum">
              <a:rPr lang="en-US" smtClean="0"/>
              <a:t>‹#›</a:t>
            </a:fld>
            <a:endParaRPr lang="en-US"/>
          </a:p>
        </p:txBody>
      </p:sp>
    </p:spTree>
    <p:extLst>
      <p:ext uri="{BB962C8B-B14F-4D97-AF65-F5344CB8AC3E}">
        <p14:creationId xmlns:p14="http://schemas.microsoft.com/office/powerpoint/2010/main" val="3872437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B35A5A-B3FB-4446-A4B3-ED93D52A3225}" type="datetimeFigureOut">
              <a:rPr lang="en-US" smtClean="0"/>
              <a:t>7/17/18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6DA88-5316-4443-887F-B20730FBBF97}" type="slidenum">
              <a:rPr lang="en-US" smtClean="0"/>
              <a:t>‹#›</a:t>
            </a:fld>
            <a:endParaRPr lang="en-US"/>
          </a:p>
        </p:txBody>
      </p:sp>
    </p:spTree>
    <p:extLst>
      <p:ext uri="{BB962C8B-B14F-4D97-AF65-F5344CB8AC3E}">
        <p14:creationId xmlns:p14="http://schemas.microsoft.com/office/powerpoint/2010/main" val="2693247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B35A5A-B3FB-4446-A4B3-ED93D52A3225}" type="datetimeFigureOut">
              <a:rPr lang="en-US" smtClean="0"/>
              <a:t>7/17/18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6DA88-5316-4443-887F-B20730FBBF97}" type="slidenum">
              <a:rPr lang="en-US" smtClean="0"/>
              <a:t>‹#›</a:t>
            </a:fld>
            <a:endParaRPr lang="en-US"/>
          </a:p>
        </p:txBody>
      </p:sp>
    </p:spTree>
    <p:extLst>
      <p:ext uri="{BB962C8B-B14F-4D97-AF65-F5344CB8AC3E}">
        <p14:creationId xmlns:p14="http://schemas.microsoft.com/office/powerpoint/2010/main" val="2310087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B35A5A-B3FB-4446-A4B3-ED93D52A3225}" type="datetimeFigureOut">
              <a:rPr lang="en-US" smtClean="0"/>
              <a:t>7/17/18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6DA88-5316-4443-887F-B20730FBBF97}" type="slidenum">
              <a:rPr lang="en-US" smtClean="0"/>
              <a:t>‹#›</a:t>
            </a:fld>
            <a:endParaRPr lang="en-US"/>
          </a:p>
        </p:txBody>
      </p:sp>
    </p:spTree>
    <p:extLst>
      <p:ext uri="{BB962C8B-B14F-4D97-AF65-F5344CB8AC3E}">
        <p14:creationId xmlns:p14="http://schemas.microsoft.com/office/powerpoint/2010/main" val="3179255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35A5A-B3FB-4446-A4B3-ED93D52A3225}" type="datetimeFigureOut">
              <a:rPr lang="en-US" smtClean="0"/>
              <a:t>7/17/18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6DA88-5316-4443-887F-B20730FBBF97}" type="slidenum">
              <a:rPr lang="en-US" smtClean="0"/>
              <a:t>‹#›</a:t>
            </a:fld>
            <a:endParaRPr lang="en-US"/>
          </a:p>
        </p:txBody>
      </p:sp>
    </p:spTree>
    <p:extLst>
      <p:ext uri="{BB962C8B-B14F-4D97-AF65-F5344CB8AC3E}">
        <p14:creationId xmlns:p14="http://schemas.microsoft.com/office/powerpoint/2010/main" val="1102130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B35A5A-B3FB-4446-A4B3-ED93D52A3225}" type="datetimeFigureOut">
              <a:rPr lang="en-US" smtClean="0"/>
              <a:t>7/17/18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6DA88-5316-4443-887F-B20730FBBF97}" type="slidenum">
              <a:rPr lang="en-US" smtClean="0"/>
              <a:t>‹#›</a:t>
            </a:fld>
            <a:endParaRPr lang="en-US"/>
          </a:p>
        </p:txBody>
      </p:sp>
    </p:spTree>
    <p:extLst>
      <p:ext uri="{BB962C8B-B14F-4D97-AF65-F5344CB8AC3E}">
        <p14:creationId xmlns:p14="http://schemas.microsoft.com/office/powerpoint/2010/main" val="1354789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B35A5A-B3FB-4446-A4B3-ED93D52A3225}" type="datetimeFigureOut">
              <a:rPr lang="en-US" smtClean="0"/>
              <a:t>7/17/18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6DA88-5316-4443-887F-B20730FBBF97}" type="slidenum">
              <a:rPr lang="en-US" smtClean="0"/>
              <a:t>‹#›</a:t>
            </a:fld>
            <a:endParaRPr lang="en-US"/>
          </a:p>
        </p:txBody>
      </p:sp>
    </p:spTree>
    <p:extLst>
      <p:ext uri="{BB962C8B-B14F-4D97-AF65-F5344CB8AC3E}">
        <p14:creationId xmlns:p14="http://schemas.microsoft.com/office/powerpoint/2010/main" val="3921851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35A5A-B3FB-4446-A4B3-ED93D52A3225}" type="datetimeFigureOut">
              <a:rPr lang="en-US" smtClean="0"/>
              <a:t>7/17/18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6DA88-5316-4443-887F-B20730FBBF97}" type="slidenum">
              <a:rPr lang="en-US" smtClean="0"/>
              <a:t>‹#›</a:t>
            </a:fld>
            <a:endParaRPr lang="en-US"/>
          </a:p>
        </p:txBody>
      </p:sp>
    </p:spTree>
    <p:extLst>
      <p:ext uri="{BB962C8B-B14F-4D97-AF65-F5344CB8AC3E}">
        <p14:creationId xmlns:p14="http://schemas.microsoft.com/office/powerpoint/2010/main" val="53075476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solidFill>
            <a:schemeClr val="tx2"/>
          </a:solidFill>
        </p:spPr>
        <p:txBody>
          <a:bodyPr/>
          <a:lstStyle/>
          <a:p>
            <a:endParaRPr lang="en-US" dirty="0"/>
          </a:p>
        </p:txBody>
      </p:sp>
      <p:pic>
        <p:nvPicPr>
          <p:cNvPr id="1026" name="Picture 2" descr="C:\Users\Betty\Pictures\banner niss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94" y="494506"/>
            <a:ext cx="2514600" cy="29432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etty\Pictures\images98V51SZ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7519" y="661948"/>
            <a:ext cx="4952335" cy="49879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Betty\Pictures\imagesJY352SR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2046" y="4497387"/>
            <a:ext cx="2047875" cy="1152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Betty\Pictures\imagesGUPZCKJ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0944" y="3363912"/>
            <a:ext cx="2066925"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Betty\Pictures\imagesF1RBX3P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6894" y="1268412"/>
            <a:ext cx="2047875" cy="11525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Betty\Pictures\joanbanner_stilke.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8654" y="2437606"/>
            <a:ext cx="2333625"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3938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1800" b="1" u="heavy" dirty="0">
                <a:latin typeface="Arial Black" panose="020B0A04020102020204" pitchFamily="34" charset="0"/>
              </a:rPr>
              <a:t>Numbers 1:48-53</a:t>
            </a:r>
            <a:endParaRPr lang="en-US" sz="1800" b="1" dirty="0">
              <a:latin typeface="Arial Black" panose="020B0A04020102020204" pitchFamily="34" charset="0"/>
            </a:endParaRPr>
          </a:p>
          <a:p>
            <a:pPr marL="0" indent="0">
              <a:buNone/>
            </a:pPr>
            <a:r>
              <a:rPr lang="en-US" sz="1800" b="1" dirty="0">
                <a:latin typeface="Arial Black" panose="020B0A04020102020204" pitchFamily="34" charset="0"/>
              </a:rPr>
              <a:t>The Lord had said to Moses: 49 "You must not count the tribe of Levi or include them in the census of the other Israelites. 50 Instead, appoint the Levites to be in charge of the tabernacle of the Testimony — over all its furnishings and everything belonging to it. They are to carry the tabernacle and all its furnishings; they are to take care of it and encamp around it. 51 Whenever the tabernacle is to move, the Levites are to take it down, and whenever the tabernacle is to be set up, the Levites shall do it. Anyone else who goes near it shall be put to death. 52 The Israelites are to set up their tents by divisions, each man in his own camp under his own standard. 53 The Levites, however, are to set up their tents around the tabernacle of the Testimony so that wrath will not fall on the Israelite community. The Levites are to be responsible for the care of the tabernacle of the Testimony." NIV</a:t>
            </a:r>
          </a:p>
          <a:p>
            <a:pPr marL="0" indent="0">
              <a:buNone/>
            </a:pPr>
            <a:endParaRPr lang="en-US" sz="1800" b="1" dirty="0">
              <a:latin typeface="Arial Black" panose="020B0A04020102020204" pitchFamily="34" charset="0"/>
            </a:endParaRPr>
          </a:p>
          <a:p>
            <a:pPr marL="0" indent="0">
              <a:buNone/>
            </a:pPr>
            <a:endParaRPr lang="en-US" sz="1800" dirty="0"/>
          </a:p>
        </p:txBody>
      </p:sp>
    </p:spTree>
    <p:extLst>
      <p:ext uri="{BB962C8B-B14F-4D97-AF65-F5344CB8AC3E}">
        <p14:creationId xmlns:p14="http://schemas.microsoft.com/office/powerpoint/2010/main" val="2093213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u="heavy" dirty="0"/>
              <a:t>Numbers 2:1-2</a:t>
            </a:r>
            <a:endParaRPr lang="en-US" b="1" dirty="0"/>
          </a:p>
          <a:p>
            <a:pPr marL="0" indent="0">
              <a:buNone/>
            </a:pPr>
            <a:r>
              <a:rPr lang="en-US" b="1" dirty="0"/>
              <a:t> The LORD said to Moses and Aaron:  "The Israelites are to camp around the Tent of Meeting some distance from it, each man under his standard with the banners of his family." NIV</a:t>
            </a:r>
          </a:p>
          <a:p>
            <a:pPr marL="0" indent="0">
              <a:buNone/>
            </a:pPr>
            <a:endParaRPr lang="en-US" b="1" dirty="0"/>
          </a:p>
        </p:txBody>
      </p:sp>
    </p:spTree>
    <p:extLst>
      <p:ext uri="{BB962C8B-B14F-4D97-AF65-F5344CB8AC3E}">
        <p14:creationId xmlns:p14="http://schemas.microsoft.com/office/powerpoint/2010/main" val="2261535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heavy" dirty="0"/>
            </a:br>
            <a:r>
              <a:rPr lang="en-US" b="1" u="heavy" dirty="0"/>
              <a:t>FOUR TYPES OF BANNERS</a:t>
            </a:r>
            <a:br>
              <a:rPr lang="en-US" b="1" dirty="0"/>
            </a:br>
            <a:endParaRPr lang="en-US" dirty="0"/>
          </a:p>
        </p:txBody>
      </p:sp>
      <p:sp>
        <p:nvSpPr>
          <p:cNvPr id="3" name="Content Placeholder 2"/>
          <p:cNvSpPr>
            <a:spLocks noGrp="1"/>
          </p:cNvSpPr>
          <p:nvPr>
            <p:ph idx="1"/>
          </p:nvPr>
        </p:nvSpPr>
        <p:spPr/>
        <p:txBody>
          <a:bodyPr>
            <a:normAutofit lnSpcReduction="10000"/>
          </a:bodyPr>
          <a:lstStyle/>
          <a:p>
            <a:pPr lvl="0"/>
            <a:r>
              <a:rPr lang="en-US" dirty="0"/>
              <a:t>Covenant Banners: Levitical: lived at and around tabernacle. Pillar of Cloud by day, Fire by Night. They followed the promise, followed the cloud, camped at truth and God Almighty was their God.</a:t>
            </a:r>
          </a:p>
          <a:p>
            <a:pPr lvl="0"/>
            <a:r>
              <a:rPr lang="en-US" dirty="0"/>
              <a:t>Military Banners: Rallying Point 3 Tribes behind them Horn/Warfare</a:t>
            </a:r>
          </a:p>
          <a:p>
            <a:pPr lvl="0"/>
            <a:r>
              <a:rPr lang="en-US" dirty="0"/>
              <a:t>Tribal Banners: </a:t>
            </a:r>
            <a:r>
              <a:rPr lang="en-US" dirty="0" err="1"/>
              <a:t>Indentify</a:t>
            </a:r>
            <a:r>
              <a:rPr lang="en-US" dirty="0"/>
              <a:t> status in tribe.</a:t>
            </a:r>
          </a:p>
          <a:p>
            <a:pPr lvl="0"/>
            <a:r>
              <a:rPr lang="en-US" dirty="0" err="1"/>
              <a:t>Indiviual</a:t>
            </a:r>
            <a:r>
              <a:rPr lang="en-US" dirty="0"/>
              <a:t>/Family Banners</a:t>
            </a:r>
          </a:p>
          <a:p>
            <a:pPr marL="0" indent="0">
              <a:buNone/>
            </a:pPr>
            <a:endParaRPr lang="en-US" dirty="0"/>
          </a:p>
        </p:txBody>
      </p:sp>
    </p:spTree>
    <p:extLst>
      <p:ext uri="{BB962C8B-B14F-4D97-AF65-F5344CB8AC3E}">
        <p14:creationId xmlns:p14="http://schemas.microsoft.com/office/powerpoint/2010/main" val="2170740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Banner was a </a:t>
            </a:r>
            <a:r>
              <a:rPr lang="en-US" b="1" u="heavy" dirty="0"/>
              <a:t>rallying</a:t>
            </a:r>
            <a:r>
              <a:rPr lang="en-US" b="1" dirty="0"/>
              <a:t> </a:t>
            </a:r>
            <a:r>
              <a:rPr lang="en-US" b="1" u="heavy" dirty="0"/>
              <a:t>point</a:t>
            </a:r>
            <a:r>
              <a:rPr lang="en-US" b="1" dirty="0"/>
              <a:t> to kindle hope and efforts, a signal raised on special occasion, and always on some elevated place or object.</a:t>
            </a:r>
          </a:p>
        </p:txBody>
      </p:sp>
    </p:spTree>
    <p:extLst>
      <p:ext uri="{BB962C8B-B14F-4D97-AF65-F5344CB8AC3E}">
        <p14:creationId xmlns:p14="http://schemas.microsoft.com/office/powerpoint/2010/main" val="2203015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br>
              <a:rPr lang="en-US" b="1" dirty="0"/>
            </a:br>
            <a:r>
              <a:rPr lang="en-US" b="1" dirty="0"/>
              <a:t>Banner/Ensign in the following Scriptures:</a:t>
            </a:r>
            <a:br>
              <a:rPr lang="en-US" dirty="0"/>
            </a:br>
            <a:r>
              <a:rPr lang="en-US" b="1" dirty="0"/>
              <a:t>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b="1" u="heavy" dirty="0"/>
              <a:t>Isa 13:2</a:t>
            </a:r>
            <a:r>
              <a:rPr lang="en-US" b="1" dirty="0"/>
              <a:t> </a:t>
            </a:r>
            <a:r>
              <a:rPr lang="en-US" dirty="0"/>
              <a:t>Raise a </a:t>
            </a:r>
            <a:r>
              <a:rPr lang="en-US" b="1" dirty="0"/>
              <a:t>banner </a:t>
            </a:r>
            <a:r>
              <a:rPr lang="en-US" dirty="0"/>
              <a:t>on a bare hilltop, shout to them; beckon to them to enter the gates of the nobles. NIV</a:t>
            </a:r>
          </a:p>
          <a:p>
            <a:pPr marL="0" indent="0">
              <a:buNone/>
            </a:pPr>
            <a:r>
              <a:rPr lang="en-US" dirty="0"/>
              <a:t> </a:t>
            </a:r>
          </a:p>
          <a:p>
            <a:r>
              <a:rPr lang="en-US" b="1" u="heavy" dirty="0"/>
              <a:t>Isa 5:26</a:t>
            </a:r>
            <a:r>
              <a:rPr lang="en-US" b="1" dirty="0"/>
              <a:t> </a:t>
            </a:r>
            <a:r>
              <a:rPr lang="en-US" dirty="0"/>
              <a:t>He lifts up a </a:t>
            </a:r>
            <a:r>
              <a:rPr lang="en-US" b="1" dirty="0"/>
              <a:t>banner </a:t>
            </a:r>
            <a:r>
              <a:rPr lang="en-US" dirty="0"/>
              <a:t>for the distant nations, He whistles for those at the ends of the earth NIV</a:t>
            </a:r>
          </a:p>
          <a:p>
            <a:pPr marL="0" indent="0">
              <a:buNone/>
            </a:pPr>
            <a:r>
              <a:rPr lang="en-US" dirty="0"/>
              <a:t> </a:t>
            </a:r>
          </a:p>
          <a:p>
            <a:r>
              <a:rPr lang="en-US" b="1" u="heavy" dirty="0"/>
              <a:t>Isa 11:10</a:t>
            </a:r>
            <a:r>
              <a:rPr lang="en-US" b="1" dirty="0"/>
              <a:t> </a:t>
            </a:r>
            <a:r>
              <a:rPr lang="en-US" dirty="0"/>
              <a:t>In that day the Root of Jesse will stand as a banner for the peoples; the nations will rally to him, and his place of rest will be glorious. NIV</a:t>
            </a:r>
          </a:p>
          <a:p>
            <a:pPr marL="0" indent="0">
              <a:buNone/>
            </a:pPr>
            <a:endParaRPr lang="en-US" dirty="0"/>
          </a:p>
        </p:txBody>
      </p:sp>
    </p:spTree>
    <p:extLst>
      <p:ext uri="{BB962C8B-B14F-4D97-AF65-F5344CB8AC3E}">
        <p14:creationId xmlns:p14="http://schemas.microsoft.com/office/powerpoint/2010/main" val="3896237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Banner/Ensign in the following Scriptures: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b="1" u="heavy" dirty="0"/>
              <a:t>Isa 11:12</a:t>
            </a:r>
            <a:r>
              <a:rPr lang="en-US" b="1" dirty="0"/>
              <a:t> </a:t>
            </a:r>
            <a:r>
              <a:rPr lang="en-US" dirty="0"/>
              <a:t>He will raise a banner for the nations and gather the exiles of Israel; He will assemble the scattered people of Judah from the four quarters of the earth. NIV</a:t>
            </a:r>
          </a:p>
          <a:p>
            <a:pPr marL="0" indent="0">
              <a:buNone/>
            </a:pPr>
            <a:r>
              <a:rPr lang="en-US" dirty="0"/>
              <a:t> </a:t>
            </a:r>
          </a:p>
          <a:p>
            <a:r>
              <a:rPr lang="en-US" b="1" u="heavy" dirty="0"/>
              <a:t>Isa 49:22</a:t>
            </a:r>
            <a:r>
              <a:rPr lang="en-US" b="1" dirty="0"/>
              <a:t> </a:t>
            </a:r>
            <a:r>
              <a:rPr lang="en-US" dirty="0"/>
              <a:t>This is what the Sovereign LORD says: "See, I will beckon to the Gentiles, I will lift up my banner to the peoples; they will bring your sons in their arms and carry your daughters on their shoulders. NIV</a:t>
            </a:r>
          </a:p>
          <a:p>
            <a:pPr marL="0" indent="0">
              <a:buNone/>
            </a:pPr>
            <a:endParaRPr lang="en-US" dirty="0"/>
          </a:p>
        </p:txBody>
      </p:sp>
    </p:spTree>
    <p:extLst>
      <p:ext uri="{BB962C8B-B14F-4D97-AF65-F5344CB8AC3E}">
        <p14:creationId xmlns:p14="http://schemas.microsoft.com/office/powerpoint/2010/main" val="235075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The Word is used of the standard ( pole) upon which Moses put the brazen serpent.</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u="heavy" dirty="0" err="1"/>
              <a:t>Num</a:t>
            </a:r>
            <a:r>
              <a:rPr lang="en-US" b="1" u="heavy" dirty="0"/>
              <a:t> 21:8-9</a:t>
            </a:r>
            <a:endParaRPr lang="en-US" b="1" dirty="0"/>
          </a:p>
          <a:p>
            <a:pPr marL="0" indent="0">
              <a:buNone/>
            </a:pPr>
            <a:r>
              <a:rPr lang="en-US" b="1" dirty="0"/>
              <a:t>8 The LORD said to Moses, "Make a snake and put it up on a pole; anyone who is bitten can look at it and live." 9 So Moses made a bronze snake and put it up on a pole. Then when anyone was bitten by a snake and looked at the bronze snake, he lived. NIV</a:t>
            </a:r>
          </a:p>
          <a:p>
            <a:pPr marL="0" indent="0">
              <a:buNone/>
            </a:pPr>
            <a:endParaRPr lang="en-US" b="1" u="heavy" dirty="0"/>
          </a:p>
          <a:p>
            <a:pPr marL="0" indent="0">
              <a:buNone/>
            </a:pPr>
            <a:r>
              <a:rPr lang="en-US" b="1" u="heavy" dirty="0"/>
              <a:t>John 12:32</a:t>
            </a:r>
            <a:endParaRPr lang="en-US" b="1" dirty="0"/>
          </a:p>
          <a:p>
            <a:pPr marL="0" indent="0">
              <a:buNone/>
            </a:pPr>
            <a:r>
              <a:rPr lang="en-US" b="1" dirty="0"/>
              <a:t>32 But I, when I am lifted up from the earth, will draw all men to myself." NIV</a:t>
            </a:r>
          </a:p>
          <a:p>
            <a:pPr marL="0" indent="0">
              <a:buNone/>
            </a:pPr>
            <a:endParaRPr lang="en-US" dirty="0"/>
          </a:p>
        </p:txBody>
      </p:sp>
    </p:spTree>
    <p:extLst>
      <p:ext uri="{BB962C8B-B14F-4D97-AF65-F5344CB8AC3E}">
        <p14:creationId xmlns:p14="http://schemas.microsoft.com/office/powerpoint/2010/main" val="3429487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Banners indicate God's Presence </a:t>
            </a:r>
            <a:r>
              <a:rPr lang="en-US" b="1" u="heavy" dirty="0"/>
              <a:t>Exodus 4:1-7</a:t>
            </a:r>
            <a:endParaRPr lang="en-US" b="1" dirty="0"/>
          </a:p>
          <a:p>
            <a:pPr marL="0" indent="0">
              <a:buNone/>
            </a:pPr>
            <a:r>
              <a:rPr lang="en-US" b="1" dirty="0"/>
              <a:t>Banners put the enemy to flight </a:t>
            </a:r>
          </a:p>
          <a:p>
            <a:pPr marL="0" indent="0">
              <a:buNone/>
            </a:pPr>
            <a:r>
              <a:rPr lang="en-US" b="1" dirty="0"/>
              <a:t>I</a:t>
            </a:r>
            <a:r>
              <a:rPr lang="en-US" b="1" u="heavy" dirty="0"/>
              <a:t>saiah 59:19</a:t>
            </a:r>
            <a:endParaRPr lang="en-US" dirty="0"/>
          </a:p>
          <a:p>
            <a:pPr marL="0" indent="0">
              <a:buNone/>
            </a:pPr>
            <a:r>
              <a:rPr lang="en-US" dirty="0"/>
              <a:t>So shall they fear The name of the Lord from the west, And His glory from the rising of the sun; When the enemy comes in like a flood, The Spirit of the Lord will lift up a standard against him. NKJV</a:t>
            </a:r>
          </a:p>
          <a:p>
            <a:endParaRPr lang="en-US" dirty="0"/>
          </a:p>
          <a:p>
            <a:pPr marL="0" indent="0">
              <a:buNone/>
            </a:pPr>
            <a:endParaRPr lang="en-US" dirty="0"/>
          </a:p>
        </p:txBody>
      </p:sp>
    </p:spTree>
    <p:extLst>
      <p:ext uri="{BB962C8B-B14F-4D97-AF65-F5344CB8AC3E}">
        <p14:creationId xmlns:p14="http://schemas.microsoft.com/office/powerpoint/2010/main" val="1138941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Banners signal intent: declare pure aggression/advance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u="heavy" dirty="0" err="1"/>
              <a:t>Jer</a:t>
            </a:r>
            <a:r>
              <a:rPr lang="en-US" b="1" u="heavy" dirty="0"/>
              <a:t> 51:12</a:t>
            </a:r>
            <a:endParaRPr lang="en-US" b="1" dirty="0"/>
          </a:p>
          <a:p>
            <a:pPr marL="0" indent="0">
              <a:buNone/>
            </a:pPr>
            <a:r>
              <a:rPr lang="en-US" b="1" dirty="0"/>
              <a:t>12 Lift up a banner against the walls of Babylon! Reinforce the guard, station the watchmen, prepare an ambush! The Lord will carry out His purpose, His decree against the people of Babylon. NIV</a:t>
            </a:r>
          </a:p>
          <a:p>
            <a:pPr marL="0" indent="0">
              <a:buNone/>
            </a:pPr>
            <a:r>
              <a:rPr lang="en-US" b="1" u="heavy" dirty="0"/>
              <a:t>Banners Declare retreat</a:t>
            </a:r>
            <a:r>
              <a:rPr lang="en-US" b="1" dirty="0"/>
              <a:t> </a:t>
            </a:r>
          </a:p>
          <a:p>
            <a:pPr marL="0" indent="0">
              <a:buNone/>
            </a:pPr>
            <a:r>
              <a:rPr lang="en-US" b="1" u="heavy" dirty="0" err="1"/>
              <a:t>Jer</a:t>
            </a:r>
            <a:r>
              <a:rPr lang="en-US" b="1" u="heavy" dirty="0"/>
              <a:t> 4:6</a:t>
            </a:r>
            <a:endParaRPr lang="en-US" b="1" dirty="0"/>
          </a:p>
          <a:p>
            <a:pPr marL="0" indent="0">
              <a:buNone/>
            </a:pPr>
            <a:r>
              <a:rPr lang="en-US" b="1" dirty="0"/>
              <a:t>Raise the signal to go to Zion! Flee for safety without delay! For I am bringing disaster from the north, even terrible destruction."</a:t>
            </a:r>
          </a:p>
          <a:p>
            <a:pPr marL="0" indent="0">
              <a:buNone/>
            </a:pPr>
            <a:endParaRPr lang="en-US" b="1" dirty="0"/>
          </a:p>
        </p:txBody>
      </p:sp>
    </p:spTree>
    <p:extLst>
      <p:ext uri="{BB962C8B-B14F-4D97-AF65-F5344CB8AC3E}">
        <p14:creationId xmlns:p14="http://schemas.microsoft.com/office/powerpoint/2010/main" val="2047622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Banners indicate past victories.                                  </a:t>
            </a:r>
            <a:r>
              <a:rPr lang="en-US" b="1" u="heavy" dirty="0"/>
              <a:t>Psalm 20:5</a:t>
            </a:r>
            <a:endParaRPr lang="en-US" b="1" dirty="0"/>
          </a:p>
          <a:p>
            <a:pPr marL="0" indent="0">
              <a:buNone/>
            </a:pPr>
            <a:r>
              <a:rPr lang="en-US" b="1" dirty="0"/>
              <a:t>We will shout for joy when you are victorious and will lift up our banners in the name of our God.</a:t>
            </a:r>
          </a:p>
          <a:p>
            <a:pPr marL="0" indent="0">
              <a:buNone/>
            </a:pPr>
            <a:r>
              <a:rPr lang="en-US" b="1" dirty="0"/>
              <a:t> </a:t>
            </a:r>
          </a:p>
          <a:p>
            <a:pPr marL="0" indent="0">
              <a:buNone/>
            </a:pPr>
            <a:r>
              <a:rPr lang="en-US" b="1" dirty="0"/>
              <a:t>Banners are a visual demonstration of the Spirit of Truth.                                                                                   </a:t>
            </a:r>
            <a:r>
              <a:rPr lang="en-US" b="1" u="heavy" dirty="0"/>
              <a:t>Ps 60:4</a:t>
            </a:r>
            <a:endParaRPr lang="en-US" b="1" dirty="0"/>
          </a:p>
          <a:p>
            <a:pPr marL="0" indent="0">
              <a:buNone/>
            </a:pPr>
            <a:r>
              <a:rPr lang="en-US" b="1" dirty="0"/>
              <a:t>You have given a banner to those who fear You, That it may be displayed because of the truth. NKJV</a:t>
            </a:r>
          </a:p>
          <a:p>
            <a:pPr marL="0" indent="0">
              <a:buNone/>
            </a:pPr>
            <a:endParaRPr lang="en-US" b="1" dirty="0"/>
          </a:p>
        </p:txBody>
      </p:sp>
    </p:spTree>
    <p:extLst>
      <p:ext uri="{BB962C8B-B14F-4D97-AF65-F5344CB8AC3E}">
        <p14:creationId xmlns:p14="http://schemas.microsoft.com/office/powerpoint/2010/main" val="185748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heavy" dirty="0"/>
            </a:br>
            <a:r>
              <a:rPr lang="en-US" b="1" u="heavy" dirty="0"/>
              <a:t>The Ministry of Banners and Flags</a:t>
            </a:r>
            <a:br>
              <a:rPr lang="en-US" dirty="0"/>
            </a:br>
            <a:endParaRPr lang="en-US" dirty="0"/>
          </a:p>
        </p:txBody>
      </p:sp>
      <p:sp>
        <p:nvSpPr>
          <p:cNvPr id="3" name="Content Placeholder 2"/>
          <p:cNvSpPr>
            <a:spLocks noGrp="1"/>
          </p:cNvSpPr>
          <p:nvPr>
            <p:ph idx="1"/>
          </p:nvPr>
        </p:nvSpPr>
        <p:spPr/>
        <p:txBody>
          <a:bodyPr/>
          <a:lstStyle/>
          <a:p>
            <a:pPr marL="0" indent="0">
              <a:buNone/>
            </a:pPr>
            <a:r>
              <a:rPr lang="en-US" b="1" u="heavy" dirty="0"/>
              <a:t>Isaiah 11:10</a:t>
            </a:r>
            <a:endParaRPr lang="en-US" b="1" dirty="0"/>
          </a:p>
          <a:p>
            <a:pPr marL="0" indent="0">
              <a:buNone/>
            </a:pPr>
            <a:r>
              <a:rPr lang="en-US" dirty="0"/>
              <a:t> In that day the Root of Jesse will stand as a </a:t>
            </a:r>
            <a:r>
              <a:rPr lang="en-US" b="1" dirty="0"/>
              <a:t>banner </a:t>
            </a:r>
            <a:r>
              <a:rPr lang="en-US" dirty="0"/>
              <a:t>for the peoples; the nations will rally to Him, and His place of rest will be glorious. NIV</a:t>
            </a:r>
          </a:p>
          <a:p>
            <a:pPr marL="0" indent="0">
              <a:buNone/>
            </a:pPr>
            <a:endParaRPr lang="en-US" b="1" u="heavy" dirty="0"/>
          </a:p>
          <a:p>
            <a:pPr marL="0" indent="0">
              <a:buNone/>
            </a:pPr>
            <a:r>
              <a:rPr lang="en-US" b="1" u="heavy" dirty="0"/>
              <a:t>Banner:</a:t>
            </a:r>
            <a:r>
              <a:rPr lang="en-US" b="1" dirty="0"/>
              <a:t> </a:t>
            </a:r>
            <a:r>
              <a:rPr lang="en-US" dirty="0"/>
              <a:t>A piece of cloth bearing a design, motto, slogan, etc. sometimes attached to a pole and used as a battle </a:t>
            </a:r>
            <a:r>
              <a:rPr lang="en-US" u="sng" dirty="0"/>
              <a:t>standard</a:t>
            </a:r>
            <a:r>
              <a:rPr lang="en-US" dirty="0"/>
              <a:t>. A</a:t>
            </a:r>
            <a:r>
              <a:rPr lang="en-US" u="sng" dirty="0"/>
              <a:t> Flag</a:t>
            </a:r>
            <a:r>
              <a:rPr lang="en-US" dirty="0"/>
              <a:t>.</a:t>
            </a:r>
          </a:p>
          <a:p>
            <a:pPr marL="0" indent="0">
              <a:buNone/>
            </a:pPr>
            <a:endParaRPr lang="en-US" dirty="0"/>
          </a:p>
        </p:txBody>
      </p:sp>
    </p:spTree>
    <p:extLst>
      <p:ext uri="{BB962C8B-B14F-4D97-AF65-F5344CB8AC3E}">
        <p14:creationId xmlns:p14="http://schemas.microsoft.com/office/powerpoint/2010/main" val="358463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In Song of Solomon the </a:t>
            </a:r>
            <a:r>
              <a:rPr lang="en-US" b="1" dirty="0" err="1"/>
              <a:t>shulamite</a:t>
            </a:r>
            <a:r>
              <a:rPr lang="en-US" b="1" dirty="0"/>
              <a:t> speaks of Solomon bringing her into the court harem. This banner is an image of both festivity, celebration, and claiming possession, which is symbolic of Jesus Christ claiming possession of HIS BRIDE.</a:t>
            </a:r>
          </a:p>
          <a:p>
            <a:pPr marL="0" indent="0">
              <a:buNone/>
            </a:pPr>
            <a:r>
              <a:rPr lang="en-US" b="1" u="heavy" dirty="0"/>
              <a:t>Song 2:4</a:t>
            </a:r>
            <a:r>
              <a:rPr lang="en-US" b="1" dirty="0"/>
              <a:t> </a:t>
            </a:r>
            <a:r>
              <a:rPr lang="en-US" dirty="0"/>
              <a:t>He has taken me to the banquet hall, and His banner over me is love.</a:t>
            </a:r>
          </a:p>
          <a:p>
            <a:pPr marL="0" indent="0">
              <a:buNone/>
            </a:pPr>
            <a:endParaRPr lang="en-US" dirty="0"/>
          </a:p>
        </p:txBody>
      </p:sp>
    </p:spTree>
    <p:extLst>
      <p:ext uri="{BB962C8B-B14F-4D97-AF65-F5344CB8AC3E}">
        <p14:creationId xmlns:p14="http://schemas.microsoft.com/office/powerpoint/2010/main" val="4004667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The </a:t>
            </a:r>
            <a:r>
              <a:rPr lang="en-US" b="1" dirty="0" err="1"/>
              <a:t>shulamite</a:t>
            </a:r>
            <a:r>
              <a:rPr lang="en-US" b="1" dirty="0"/>
              <a:t>, with a beauty that overcomes the beholder, is compared to “an army with banners”</a:t>
            </a:r>
          </a:p>
          <a:p>
            <a:pPr marL="0" indent="0">
              <a:buNone/>
            </a:pPr>
            <a:r>
              <a:rPr lang="en-US" b="1" u="heavy" dirty="0"/>
              <a:t>Song 6:4</a:t>
            </a:r>
            <a:endParaRPr lang="en-US" b="1" dirty="0"/>
          </a:p>
          <a:p>
            <a:pPr marL="0" indent="0">
              <a:buNone/>
            </a:pPr>
            <a:r>
              <a:rPr lang="en-US" b="1" dirty="0"/>
              <a:t>You are beautiful, my darling, as Tirzah, lovely as Jerusalem, majestic as troops with banners. NIV</a:t>
            </a:r>
          </a:p>
          <a:p>
            <a:pPr marL="0" indent="0">
              <a:buNone/>
            </a:pPr>
            <a:endParaRPr lang="en-US" b="1" dirty="0"/>
          </a:p>
          <a:p>
            <a:pPr marL="0" indent="0">
              <a:buNone/>
            </a:pPr>
            <a:r>
              <a:rPr lang="en-US" b="1" u="heavy" dirty="0"/>
              <a:t>Song 6:10</a:t>
            </a:r>
            <a:endParaRPr lang="en-US" b="1" dirty="0"/>
          </a:p>
          <a:p>
            <a:pPr marL="0" indent="0">
              <a:buNone/>
            </a:pPr>
            <a:r>
              <a:rPr lang="en-US" b="1" dirty="0"/>
              <a:t>'Who is this that grows like the dawn, As beautiful as the full moon, As pure as the sun, As awesome as an army with banners?' NASU</a:t>
            </a:r>
          </a:p>
          <a:p>
            <a:pPr marL="0" indent="0">
              <a:buNone/>
            </a:pPr>
            <a:endParaRPr lang="en-US" b="1" dirty="0"/>
          </a:p>
        </p:txBody>
      </p:sp>
    </p:spTree>
    <p:extLst>
      <p:ext uri="{BB962C8B-B14F-4D97-AF65-F5344CB8AC3E}">
        <p14:creationId xmlns:p14="http://schemas.microsoft.com/office/powerpoint/2010/main" val="17369041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The Lord Jesus Christ is our “Banner” and we are called to be His Banner in the world! We are all standard-bearer “living epistles” known and read by all men.</a:t>
            </a:r>
          </a:p>
          <a:p>
            <a:pPr marL="0" indent="0">
              <a:buNone/>
            </a:pPr>
            <a:r>
              <a:rPr lang="en-US" b="1" dirty="0"/>
              <a:t> </a:t>
            </a:r>
          </a:p>
          <a:p>
            <a:pPr marL="0" indent="0">
              <a:buNone/>
            </a:pPr>
            <a:r>
              <a:rPr lang="en-US" b="1" u="heavy" dirty="0"/>
              <a:t>Isaiah 62:10</a:t>
            </a:r>
            <a:r>
              <a:rPr lang="en-US" b="1" dirty="0"/>
              <a:t> Pass through, pass through the gates! Prepare the way for the people. Build up, build up the highway! Remove the stones. Raise a banner for the nations. NIV</a:t>
            </a:r>
          </a:p>
          <a:p>
            <a:pPr marL="0" indent="0">
              <a:buNone/>
            </a:pPr>
            <a:r>
              <a:rPr lang="en-US" b="1" dirty="0"/>
              <a:t> </a:t>
            </a:r>
          </a:p>
          <a:p>
            <a:pPr marL="0" indent="0">
              <a:buNone/>
            </a:pPr>
            <a:r>
              <a:rPr lang="en-US" b="1" u="heavy" dirty="0"/>
              <a:t>Isaiah 61:3</a:t>
            </a:r>
            <a:r>
              <a:rPr lang="en-US" b="1" dirty="0"/>
              <a:t>They will be called oaks of righteousness, a planting of the LORD for the display of his splendor. NIV</a:t>
            </a:r>
          </a:p>
          <a:p>
            <a:pPr marL="0" indent="0">
              <a:buNone/>
            </a:pPr>
            <a:endParaRPr lang="en-US" b="1" dirty="0"/>
          </a:p>
        </p:txBody>
      </p:sp>
    </p:spTree>
    <p:extLst>
      <p:ext uri="{BB962C8B-B14F-4D97-AF65-F5344CB8AC3E}">
        <p14:creationId xmlns:p14="http://schemas.microsoft.com/office/powerpoint/2010/main" val="3695959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u="heavy" dirty="0"/>
              <a:t>Matt 5:16</a:t>
            </a:r>
            <a:endParaRPr lang="en-US" b="1" dirty="0"/>
          </a:p>
          <a:p>
            <a:pPr marL="0" indent="0">
              <a:buNone/>
            </a:pPr>
            <a:r>
              <a:rPr lang="en-US" b="1" dirty="0"/>
              <a:t> In the same way, let your light shine before men, that they may see your good deeds and praise your Father in heaven. NIV</a:t>
            </a:r>
          </a:p>
          <a:p>
            <a:pPr marL="0" indent="0">
              <a:buNone/>
            </a:pPr>
            <a:r>
              <a:rPr lang="en-US" b="1" dirty="0"/>
              <a:t> </a:t>
            </a:r>
          </a:p>
          <a:p>
            <a:pPr marL="0" indent="0">
              <a:buNone/>
            </a:pPr>
            <a:r>
              <a:rPr lang="en-US" b="1" u="heavy" dirty="0" err="1"/>
              <a:t>Eph</a:t>
            </a:r>
            <a:r>
              <a:rPr lang="en-US" b="1" u="heavy" dirty="0"/>
              <a:t> 3:10-11</a:t>
            </a:r>
            <a:endParaRPr lang="en-US" b="1" dirty="0"/>
          </a:p>
          <a:p>
            <a:pPr marL="0" indent="0">
              <a:buNone/>
            </a:pPr>
            <a:r>
              <a:rPr lang="en-US" b="1" dirty="0"/>
              <a:t> His intent was that now, through the church, the manifold wisdom of God should be made known to the rulers and authorities in the heavenly realms, 11 according to His eternal purpose which He accomplished in Christ Jesus our Lord. NIV</a:t>
            </a:r>
          </a:p>
          <a:p>
            <a:pPr marL="0" indent="0">
              <a:buNone/>
            </a:pPr>
            <a:endParaRPr lang="en-US" b="1" dirty="0"/>
          </a:p>
        </p:txBody>
      </p:sp>
    </p:spTree>
    <p:extLst>
      <p:ext uri="{BB962C8B-B14F-4D97-AF65-F5344CB8AC3E}">
        <p14:creationId xmlns:p14="http://schemas.microsoft.com/office/powerpoint/2010/main" val="712366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The Lord God is restoring the arts to His Church. The banner/flag ministry, </a:t>
            </a:r>
            <a:r>
              <a:rPr lang="en-US" b="1" dirty="0" err="1"/>
              <a:t>mattehs</a:t>
            </a:r>
            <a:r>
              <a:rPr lang="en-US" b="1" dirty="0"/>
              <a:t>, dance, drama, murals, paintings are all a part of this move. It is our desire to worship the Father in “Spirit and in Truth”; to be open to this fresh move of God in the Body of Christ while maintaining balance and upholding the truth of His Word. Banners are being used prophetically to declare and represent God’s presence in our Church.</a:t>
            </a:r>
          </a:p>
          <a:p>
            <a:pPr marL="0" indent="0">
              <a:buNone/>
            </a:pPr>
            <a:endParaRPr lang="en-US" dirty="0"/>
          </a:p>
        </p:txBody>
      </p:sp>
    </p:spTree>
    <p:extLst>
      <p:ext uri="{BB962C8B-B14F-4D97-AF65-F5344CB8AC3E}">
        <p14:creationId xmlns:p14="http://schemas.microsoft.com/office/powerpoint/2010/main" val="3640965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Some churches use banners as focal points for prayer. All are meant to exalt and magnify the Lord Jesus Christ. We are not into banner worship (worshipping an idol or piece of cloth). There is no power in a piece of cloth; however, when God designs and anoints it, banners have the </a:t>
            </a:r>
            <a:r>
              <a:rPr lang="en-US" b="1" dirty="0" err="1"/>
              <a:t>abliltiy</a:t>
            </a:r>
            <a:r>
              <a:rPr lang="en-US" b="1" dirty="0"/>
              <a:t> to release worship and adoration in the hearts of believers, clearly identifying and declaring who God is and what we expect from Him. Just as the cross clearly represents the Christian Church and reminds us of Jesus Christ, His life, death, burial, and resurrection. Also, banners and flags serve much in the same way. They speak in the natural and in the spirit realm</a:t>
            </a:r>
          </a:p>
        </p:txBody>
      </p:sp>
    </p:spTree>
    <p:extLst>
      <p:ext uri="{BB962C8B-B14F-4D97-AF65-F5344CB8AC3E}">
        <p14:creationId xmlns:p14="http://schemas.microsoft.com/office/powerpoint/2010/main" val="1542018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heavy" dirty="0"/>
            </a:br>
            <a:r>
              <a:rPr lang="en-US" b="1" u="heavy" dirty="0"/>
              <a:t>What the Colors Represent</a:t>
            </a:r>
            <a:r>
              <a:rPr lang="en-US" b="1" dirty="0"/>
              <a:t>:</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b="1" u="heavy" dirty="0"/>
              <a:t>Amber</a:t>
            </a:r>
            <a:r>
              <a:rPr lang="en-US" b="1" dirty="0"/>
              <a:t> </a:t>
            </a:r>
            <a:r>
              <a:rPr lang="en-US" dirty="0"/>
              <a:t>Glory of God, the Father's heavenly care, fiery passion, flaming throne of God, the temple of God, wisdom</a:t>
            </a:r>
          </a:p>
          <a:p>
            <a:r>
              <a:rPr lang="en-US" b="1" u="heavy" dirty="0"/>
              <a:t>Blue</a:t>
            </a:r>
            <a:r>
              <a:rPr lang="en-US" b="1" dirty="0"/>
              <a:t> </a:t>
            </a:r>
            <a:r>
              <a:rPr lang="en-US" dirty="0"/>
              <a:t>signifies the blue skies or the life-giving air and often signifies hope or good health. Blue is symbolic of heaven. It may also be used to symbolize truth.</a:t>
            </a:r>
          </a:p>
          <a:p>
            <a:r>
              <a:rPr lang="en-US" b="1" u="heavy" dirty="0"/>
              <a:t>Black</a:t>
            </a:r>
            <a:r>
              <a:rPr lang="en-US" b="1" dirty="0"/>
              <a:t> </a:t>
            </a:r>
            <a:r>
              <a:rPr lang="en-US" dirty="0"/>
              <a:t>Said to represent the absolute, constancy, eternity. black may also denote death, fear and ignorance. Black is the liturgical color of Good Friday</a:t>
            </a:r>
            <a:r>
              <a:rPr lang="en-US" b="1" dirty="0"/>
              <a:t>. </a:t>
            </a:r>
            <a:r>
              <a:rPr lang="en-US" b="1" u="heavy" dirty="0"/>
              <a:t>Brown</a:t>
            </a:r>
            <a:r>
              <a:rPr lang="en-US" b="1" dirty="0"/>
              <a:t> </a:t>
            </a:r>
            <a:r>
              <a:rPr lang="en-US" dirty="0"/>
              <a:t>is symbolic of the earth and was often the color of a monks robe, signifying humility and God's connection with the commonplace and the ordinary.</a:t>
            </a:r>
          </a:p>
          <a:p>
            <a:pPr marL="0" indent="0">
              <a:buNone/>
            </a:pPr>
            <a:endParaRPr lang="en-US" dirty="0"/>
          </a:p>
        </p:txBody>
      </p:sp>
    </p:spTree>
    <p:extLst>
      <p:ext uri="{BB962C8B-B14F-4D97-AF65-F5344CB8AC3E}">
        <p14:creationId xmlns:p14="http://schemas.microsoft.com/office/powerpoint/2010/main" val="228317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u="heavy" dirty="0"/>
              <a:t>Bronze, Brass, Copper </a:t>
            </a:r>
            <a:r>
              <a:rPr lang="en-US" dirty="0"/>
              <a:t>Judgment, Fires of testing</a:t>
            </a:r>
          </a:p>
          <a:p>
            <a:r>
              <a:rPr lang="en-US" b="1" u="heavy" dirty="0"/>
              <a:t>Burgundy / Wine </a:t>
            </a:r>
            <a:r>
              <a:rPr lang="en-US" dirty="0"/>
              <a:t>New wine, the cup of the new covenant, blessings, rejoicing, blood of Jesus, Bride of Christ, surrender, the fellowship of Christ's suffering</a:t>
            </a:r>
          </a:p>
          <a:p>
            <a:r>
              <a:rPr lang="en-US" b="1" u="heavy" dirty="0"/>
              <a:t>Gold</a:t>
            </a:r>
            <a:r>
              <a:rPr lang="en-US" b="1" dirty="0"/>
              <a:t> </a:t>
            </a:r>
            <a:r>
              <a:rPr lang="en-US" dirty="0"/>
              <a:t>Deity, Wealth, Kingliness Refining Fire, the Godhead, glory, purification, Divinity, majesty, righteousness, Divine Light, mercy</a:t>
            </a:r>
          </a:p>
          <a:p>
            <a:r>
              <a:rPr lang="en-US" b="1" u="heavy" dirty="0"/>
              <a:t>Gray</a:t>
            </a:r>
            <a:r>
              <a:rPr lang="en-US" b="1" dirty="0"/>
              <a:t> </a:t>
            </a:r>
            <a:r>
              <a:rPr lang="en-US" dirty="0"/>
              <a:t>is the color of ash, and as such is sometimes used to represent repentance. As a blend between black and white, it is sometimes used to express the mortality of the body and the immortality of the spirit.</a:t>
            </a:r>
          </a:p>
          <a:p>
            <a:pPr marL="0" indent="0">
              <a:buNone/>
            </a:pPr>
            <a:endParaRPr lang="en-US" dirty="0"/>
          </a:p>
        </p:txBody>
      </p:sp>
    </p:spTree>
    <p:extLst>
      <p:ext uri="{BB962C8B-B14F-4D97-AF65-F5344CB8AC3E}">
        <p14:creationId xmlns:p14="http://schemas.microsoft.com/office/powerpoint/2010/main" val="81761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u="heavy" dirty="0"/>
              <a:t>Green</a:t>
            </a:r>
            <a:r>
              <a:rPr lang="en-US" b="1" dirty="0"/>
              <a:t> </a:t>
            </a:r>
            <a:r>
              <a:rPr lang="en-US" dirty="0"/>
              <a:t>symbolizes the breaking of shackles, freedom from bondage. It is the color of fertility. In the Christian context, it represents bountifulness, hope and the victory of life over death. Green is the color of plant life, abundant in spring.</a:t>
            </a:r>
          </a:p>
          <a:p>
            <a:r>
              <a:rPr lang="en-US" b="1" u="heavy" dirty="0"/>
              <a:t>Orange</a:t>
            </a:r>
            <a:r>
              <a:rPr lang="en-US" b="1" dirty="0"/>
              <a:t> </a:t>
            </a:r>
            <a:r>
              <a:rPr lang="en-US" dirty="0"/>
              <a:t>Symbolic of endurance and strength, orange is the color of fire and flame. it represents the red of passion tempered by the yellow of wisdom. It is the symbol of the sun. Praise, Warfare, power, fire, harvest season, fruitfulness, joy</a:t>
            </a:r>
          </a:p>
          <a:p>
            <a:r>
              <a:rPr lang="en-US" b="1" u="heavy" dirty="0"/>
              <a:t>Pink (Rose) </a:t>
            </a:r>
            <a:r>
              <a:rPr lang="en-US" dirty="0"/>
              <a:t>Rose of Sharon, the Father's tenderness over His children, innocence, youth tender heart for Jesus, the Bridegroom's heart</a:t>
            </a:r>
          </a:p>
          <a:p>
            <a:pPr marL="0" indent="0">
              <a:buNone/>
            </a:pPr>
            <a:endParaRPr lang="en-US" dirty="0"/>
          </a:p>
        </p:txBody>
      </p:sp>
    </p:spTree>
    <p:extLst>
      <p:ext uri="{BB962C8B-B14F-4D97-AF65-F5344CB8AC3E}">
        <p14:creationId xmlns:p14="http://schemas.microsoft.com/office/powerpoint/2010/main" val="192665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u="heavy" dirty="0"/>
              <a:t>Purple</a:t>
            </a:r>
            <a:r>
              <a:rPr lang="en-US" b="1" dirty="0"/>
              <a:t> </a:t>
            </a:r>
            <a:r>
              <a:rPr lang="en-US" dirty="0" err="1"/>
              <a:t>Purple</a:t>
            </a:r>
            <a:r>
              <a:rPr lang="en-US" dirty="0"/>
              <a:t> speaks of fasting, faith, patience and trust. Purple is the color for penitence and mourning. It is also the color of royalty.</a:t>
            </a:r>
          </a:p>
          <a:p>
            <a:r>
              <a:rPr lang="en-US" b="1" u="heavy" dirty="0"/>
              <a:t>Red</a:t>
            </a:r>
            <a:r>
              <a:rPr lang="en-US" b="1" dirty="0"/>
              <a:t> </a:t>
            </a:r>
            <a:r>
              <a:rPr lang="en-US" dirty="0"/>
              <a:t>Signifies action, fire, charity, spiritual awakening. It also glorifies the sun and the joy of life and love. In the Christian symbolism, it denotes Holy Spirit. It is the color of Pentecost. Red is the color of blood.</a:t>
            </a:r>
          </a:p>
          <a:p>
            <a:r>
              <a:rPr lang="en-US" b="1" u="heavy" dirty="0"/>
              <a:t>Silver</a:t>
            </a:r>
            <a:r>
              <a:rPr lang="en-US" b="1" dirty="0"/>
              <a:t> </a:t>
            </a:r>
            <a:r>
              <a:rPr lang="en-US" dirty="0"/>
              <a:t>Redemption, Word of God. Freedom, Strength, Atonement, divinity, righteousness, strengthened faith, wisdom, purity.</a:t>
            </a:r>
          </a:p>
          <a:p>
            <a:r>
              <a:rPr lang="en-US" b="1" u="heavy" dirty="0"/>
              <a:t>Turquoise</a:t>
            </a:r>
            <a:r>
              <a:rPr lang="en-US" b="1" dirty="0"/>
              <a:t> </a:t>
            </a:r>
            <a:r>
              <a:rPr lang="en-US" dirty="0"/>
              <a:t>Waters, healing, Energizing by the Holy Spirit</a:t>
            </a:r>
            <a:r>
              <a:rPr lang="en-US" b="1" dirty="0"/>
              <a:t>.</a:t>
            </a:r>
            <a:endParaRPr lang="en-US" dirty="0"/>
          </a:p>
          <a:p>
            <a:r>
              <a:rPr lang="en-US" b="1" u="heavy" dirty="0"/>
              <a:t>White</a:t>
            </a:r>
            <a:r>
              <a:rPr lang="en-US" b="1" dirty="0"/>
              <a:t> </a:t>
            </a:r>
            <a:r>
              <a:rPr lang="en-US" dirty="0"/>
              <a:t>Purity, virginity, innocence, and birth, are symbolized with this color.</a:t>
            </a:r>
          </a:p>
          <a:p>
            <a:pPr marL="0" indent="0">
              <a:buNone/>
            </a:pPr>
            <a:endParaRPr lang="en-US" dirty="0"/>
          </a:p>
        </p:txBody>
      </p:sp>
    </p:spTree>
    <p:extLst>
      <p:ext uri="{BB962C8B-B14F-4D97-AF65-F5344CB8AC3E}">
        <p14:creationId xmlns:p14="http://schemas.microsoft.com/office/powerpoint/2010/main" val="3209606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heavy" dirty="0"/>
              <a:t>Standard</a:t>
            </a:r>
            <a:r>
              <a:rPr lang="en-US" dirty="0"/>
              <a:t>: Any figure or object, especially a flag or banner, used as an emblem or symbol of a leader, people, or military unit.</a:t>
            </a:r>
          </a:p>
          <a:p>
            <a:pPr marL="0" indent="0">
              <a:buNone/>
            </a:pPr>
            <a:r>
              <a:rPr lang="en-US" dirty="0"/>
              <a:t>(a.) </a:t>
            </a:r>
            <a:r>
              <a:rPr lang="en-US" b="1" u="heavy" dirty="0"/>
              <a:t>Heraldry</a:t>
            </a:r>
            <a:r>
              <a:rPr lang="en-US" dirty="0"/>
              <a:t>: a long tapering </a:t>
            </a:r>
            <a:r>
              <a:rPr lang="en-US" dirty="0" err="1"/>
              <a:t>flagused</a:t>
            </a:r>
            <a:r>
              <a:rPr lang="en-US" dirty="0"/>
              <a:t> as an ensign, as by a king. (b.) </a:t>
            </a:r>
            <a:r>
              <a:rPr lang="en-US" b="1" u="heavy" dirty="0"/>
              <a:t>Military</a:t>
            </a:r>
            <a:r>
              <a:rPr lang="en-US" dirty="0"/>
              <a:t>: the colors of a </a:t>
            </a:r>
            <a:r>
              <a:rPr lang="en-US" dirty="0" err="1"/>
              <a:t>calvary</a:t>
            </a:r>
            <a:r>
              <a:rPr lang="en-US" dirty="0"/>
              <a:t> unit.</a:t>
            </a:r>
          </a:p>
          <a:p>
            <a:endParaRPr lang="en-US" dirty="0"/>
          </a:p>
        </p:txBody>
      </p:sp>
    </p:spTree>
    <p:extLst>
      <p:ext uri="{BB962C8B-B14F-4D97-AF65-F5344CB8AC3E}">
        <p14:creationId xmlns:p14="http://schemas.microsoft.com/office/powerpoint/2010/main" val="421938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u="heavy" dirty="0"/>
              <a:t>Ensign</a:t>
            </a:r>
            <a:r>
              <a:rPr lang="en-US" dirty="0"/>
              <a:t>: A badge, symbol, or token of office or authority. A flag or banner (specifically a national flag as one displayed on ship.) A commissioned officer who served as a standard bearer.</a:t>
            </a:r>
          </a:p>
          <a:p>
            <a:pPr marL="0" indent="0">
              <a:buNone/>
            </a:pPr>
            <a:r>
              <a:rPr lang="en-US" dirty="0"/>
              <a:t> </a:t>
            </a:r>
          </a:p>
          <a:p>
            <a:r>
              <a:rPr lang="en-US" b="1" u="heavy" dirty="0"/>
              <a:t>Flag</a:t>
            </a:r>
            <a:r>
              <a:rPr lang="en-US" dirty="0"/>
              <a:t>: A piece of cloth or bunting, often attached to a staff (pole) with distinctive colors, patterns, symbolic devices used as a national or state </a:t>
            </a:r>
            <a:r>
              <a:rPr lang="en-US" dirty="0" err="1"/>
              <a:t>symblo</a:t>
            </a:r>
            <a:r>
              <a:rPr lang="en-US" dirty="0"/>
              <a:t>, as a signal; </a:t>
            </a:r>
            <a:r>
              <a:rPr lang="en-US" dirty="0" err="1"/>
              <a:t>etc</a:t>
            </a:r>
            <a:r>
              <a:rPr lang="en-US" dirty="0"/>
              <a:t>- </a:t>
            </a:r>
            <a:r>
              <a:rPr lang="en-US" b="1" dirty="0"/>
              <a:t>banner, standard, ensign</a:t>
            </a:r>
            <a:r>
              <a:rPr lang="en-US" dirty="0"/>
              <a:t>.</a:t>
            </a:r>
          </a:p>
          <a:p>
            <a:pPr marL="0" indent="0">
              <a:buNone/>
            </a:pPr>
            <a:endParaRPr lang="en-US" dirty="0"/>
          </a:p>
        </p:txBody>
      </p:sp>
    </p:spTree>
    <p:extLst>
      <p:ext uri="{BB962C8B-B14F-4D97-AF65-F5344CB8AC3E}">
        <p14:creationId xmlns:p14="http://schemas.microsoft.com/office/powerpoint/2010/main" val="389305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noAutofit/>
          </a:bodyPr>
          <a:lstStyle/>
          <a:p>
            <a:pPr marL="0" indent="0">
              <a:buNone/>
            </a:pPr>
            <a:r>
              <a:rPr lang="en-US" sz="2000" b="1" u="heavy" dirty="0">
                <a:latin typeface="Arial Black" panose="020B0A04020102020204" pitchFamily="34" charset="0"/>
              </a:rPr>
              <a:t>Banner</a:t>
            </a:r>
            <a:r>
              <a:rPr lang="en-US" sz="2000" dirty="0">
                <a:latin typeface="Arial Black" panose="020B0A04020102020204" pitchFamily="34" charset="0"/>
              </a:rPr>
              <a:t>: Hebrew </a:t>
            </a:r>
            <a:r>
              <a:rPr lang="en-US" sz="2000" b="1" i="1" u="heavy" dirty="0" err="1">
                <a:latin typeface="Arial Black" panose="020B0A04020102020204" pitchFamily="34" charset="0"/>
              </a:rPr>
              <a:t>nes</a:t>
            </a:r>
            <a:r>
              <a:rPr lang="en-US" sz="2000" b="1" i="1" dirty="0">
                <a:latin typeface="Arial Black" panose="020B0A04020102020204" pitchFamily="34" charset="0"/>
              </a:rPr>
              <a:t> </a:t>
            </a:r>
            <a:r>
              <a:rPr lang="en-US" sz="2000" dirty="0">
                <a:latin typeface="Arial Black" panose="020B0A04020102020204" pitchFamily="34" charset="0"/>
              </a:rPr>
              <a:t>may literally mean either “that which shines” or “that which is lifted up”; it is used of the banner given by God to them that fear (reverence, awe, worship) Him.</a:t>
            </a:r>
          </a:p>
          <a:p>
            <a:pPr marL="0" indent="0">
              <a:buNone/>
            </a:pPr>
            <a:r>
              <a:rPr lang="en-US" sz="2000" dirty="0">
                <a:latin typeface="Arial Black" panose="020B0A04020102020204" pitchFamily="34" charset="0"/>
              </a:rPr>
              <a:t> </a:t>
            </a:r>
          </a:p>
          <a:p>
            <a:pPr marL="0" indent="0">
              <a:buNone/>
            </a:pPr>
            <a:r>
              <a:rPr lang="en-US" sz="2000" b="1" dirty="0">
                <a:latin typeface="Arial Black" panose="020B0A04020102020204" pitchFamily="34" charset="0"/>
              </a:rPr>
              <a:t>OT:5251</a:t>
            </a:r>
            <a:r>
              <a:rPr lang="en-US" sz="2000" b="1" u="heavy" dirty="0">
                <a:latin typeface="Arial Black" panose="020B0A04020102020204" pitchFamily="34" charset="0"/>
              </a:rPr>
              <a:t>nec </a:t>
            </a:r>
            <a:r>
              <a:rPr lang="en-US" sz="2000" dirty="0">
                <a:latin typeface="Arial Black" panose="020B0A04020102020204" pitchFamily="34" charset="0"/>
              </a:rPr>
              <a:t>(</a:t>
            </a:r>
            <a:r>
              <a:rPr lang="en-US" sz="2000" dirty="0" err="1">
                <a:latin typeface="Arial Black" panose="020B0A04020102020204" pitchFamily="34" charset="0"/>
              </a:rPr>
              <a:t>nace</a:t>
            </a:r>
            <a:r>
              <a:rPr lang="en-US" sz="2000" dirty="0">
                <a:latin typeface="Arial Black" panose="020B0A04020102020204" pitchFamily="34" charset="0"/>
              </a:rPr>
              <a:t>); from </a:t>
            </a:r>
            <a:r>
              <a:rPr lang="en-US" sz="2000" b="1" dirty="0">
                <a:latin typeface="Arial Black" panose="020B0A04020102020204" pitchFamily="34" charset="0"/>
              </a:rPr>
              <a:t>OT:5264</a:t>
            </a:r>
            <a:r>
              <a:rPr lang="en-US" sz="2000" dirty="0">
                <a:latin typeface="Arial Black" panose="020B0A04020102020204" pitchFamily="34" charset="0"/>
              </a:rPr>
              <a:t>; a flag; also a sail; a flagstaff; generally a signal; a token: KJV - banner, pole, sail, (</a:t>
            </a:r>
            <a:r>
              <a:rPr lang="en-US" sz="2000" dirty="0" err="1">
                <a:latin typeface="Arial Black" panose="020B0A04020102020204" pitchFamily="34" charset="0"/>
              </a:rPr>
              <a:t>en</a:t>
            </a:r>
            <a:r>
              <a:rPr lang="en-US" sz="2000" dirty="0">
                <a:latin typeface="Arial Black" panose="020B0A04020102020204" pitchFamily="34" charset="0"/>
              </a:rPr>
              <a:t>-) sign, standard. Something lifted up, a standard, a signal, a signal pole, an ensign, a banner, a sign, a sail</a:t>
            </a:r>
          </a:p>
          <a:p>
            <a:pPr marL="0" lvl="0" indent="0">
              <a:buNone/>
            </a:pPr>
            <a:r>
              <a:rPr lang="en-US" sz="2000" dirty="0">
                <a:latin typeface="Arial Black" panose="020B0A04020102020204" pitchFamily="34" charset="0"/>
              </a:rPr>
              <a:t>a standard (as rallying point), a signal</a:t>
            </a:r>
          </a:p>
          <a:p>
            <a:pPr marL="0" lvl="0" indent="0">
              <a:buNone/>
            </a:pPr>
            <a:r>
              <a:rPr lang="en-US" sz="2000" dirty="0">
                <a:latin typeface="Arial Black" panose="020B0A04020102020204" pitchFamily="34" charset="0"/>
              </a:rPr>
              <a:t>a standard (pole)</a:t>
            </a:r>
          </a:p>
          <a:p>
            <a:pPr marL="0" lvl="0" indent="0">
              <a:buNone/>
            </a:pPr>
            <a:r>
              <a:rPr lang="en-US" sz="2000" dirty="0">
                <a:latin typeface="Arial Black" panose="020B0A04020102020204" pitchFamily="34" charset="0"/>
              </a:rPr>
              <a:t>an ensign, a signal</a:t>
            </a:r>
          </a:p>
          <a:p>
            <a:pPr marL="0" indent="0">
              <a:buNone/>
            </a:pPr>
            <a:endParaRPr lang="en-US" sz="2000" b="1" dirty="0">
              <a:latin typeface="Arial Black" panose="020B0A04020102020204" pitchFamily="34" charset="0"/>
            </a:endParaRPr>
          </a:p>
          <a:p>
            <a:pPr marL="0" indent="0">
              <a:buNone/>
            </a:pPr>
            <a:r>
              <a:rPr lang="en-US" sz="2000" b="1" dirty="0">
                <a:latin typeface="Arial Black" panose="020B0A04020102020204" pitchFamily="34" charset="0"/>
              </a:rPr>
              <a:t>OT:5264 </a:t>
            </a:r>
            <a:r>
              <a:rPr lang="en-US" sz="2000" dirty="0" err="1">
                <a:latin typeface="Arial Black" panose="020B0A04020102020204" pitchFamily="34" charset="0"/>
              </a:rPr>
              <a:t>nacac</a:t>
            </a:r>
            <a:r>
              <a:rPr lang="en-US" sz="2000" dirty="0">
                <a:latin typeface="Arial Black" panose="020B0A04020102020204" pitchFamily="34" charset="0"/>
              </a:rPr>
              <a:t> (</a:t>
            </a:r>
            <a:r>
              <a:rPr lang="en-US" sz="2000" dirty="0" err="1">
                <a:latin typeface="Arial Black" panose="020B0A04020102020204" pitchFamily="34" charset="0"/>
              </a:rPr>
              <a:t>naw-sas</a:t>
            </a:r>
            <a:r>
              <a:rPr lang="en-US" sz="2000" dirty="0">
                <a:latin typeface="Arial Black" panose="020B0A04020102020204" pitchFamily="34" charset="0"/>
              </a:rPr>
              <a:t>'); a primitive root; to gleam from afar, to be conspicuous as a signal; through the idea of a flag as fluttering in the wind]; to raise a beacon: KJV - lift up as an ensign.</a:t>
            </a:r>
          </a:p>
          <a:p>
            <a:pPr marL="0" indent="0">
              <a:buNone/>
            </a:pPr>
            <a:endParaRPr lang="en-US" sz="2000" dirty="0">
              <a:latin typeface="Arial Black" panose="020B0A04020102020204" pitchFamily="34" charset="0"/>
            </a:endParaRPr>
          </a:p>
        </p:txBody>
      </p:sp>
    </p:spTree>
    <p:extLst>
      <p:ext uri="{BB962C8B-B14F-4D97-AF65-F5344CB8AC3E}">
        <p14:creationId xmlns:p14="http://schemas.microsoft.com/office/powerpoint/2010/main" val="2022243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Banners have served three main purposes in history:</a:t>
            </a:r>
            <a:br>
              <a:rPr lang="en-US" b="1" dirty="0"/>
            </a:br>
            <a:endParaRPr lang="en-US" dirty="0"/>
          </a:p>
        </p:txBody>
      </p:sp>
      <p:sp>
        <p:nvSpPr>
          <p:cNvPr id="3" name="Content Placeholder 2"/>
          <p:cNvSpPr>
            <a:spLocks noGrp="1"/>
          </p:cNvSpPr>
          <p:nvPr>
            <p:ph idx="1"/>
          </p:nvPr>
        </p:nvSpPr>
        <p:spPr/>
        <p:txBody>
          <a:bodyPr/>
          <a:lstStyle/>
          <a:p>
            <a:pPr lvl="0"/>
            <a:r>
              <a:rPr lang="en-US" dirty="0"/>
              <a:t>to identify a specific group</a:t>
            </a:r>
          </a:p>
          <a:p>
            <a:pPr lvl="0"/>
            <a:r>
              <a:rPr lang="en-US" dirty="0"/>
              <a:t>to claim possession of space, territory</a:t>
            </a:r>
          </a:p>
          <a:p>
            <a:pPr lvl="0"/>
            <a:r>
              <a:rPr lang="en-US" dirty="0"/>
              <a:t>to bring festivity to a celebration.</a:t>
            </a:r>
          </a:p>
          <a:p>
            <a:pPr marL="0" indent="0">
              <a:buNone/>
            </a:pPr>
            <a:endParaRPr lang="en-US" dirty="0"/>
          </a:p>
          <a:p>
            <a:pPr marL="0" indent="0">
              <a:buNone/>
            </a:pPr>
            <a:r>
              <a:rPr lang="en-US" dirty="0"/>
              <a:t>B</a:t>
            </a:r>
            <a:r>
              <a:rPr lang="en-US" b="1" dirty="0"/>
              <a:t>anners are prophetic/talking flags</a:t>
            </a:r>
            <a:r>
              <a:rPr lang="en-US" dirty="0"/>
              <a:t>: They speak in the physical and spirit realm declaring who you are and who you represent.</a:t>
            </a:r>
          </a:p>
          <a:p>
            <a:pPr marL="0" indent="0">
              <a:buNone/>
            </a:pPr>
            <a:endParaRPr lang="en-US" dirty="0"/>
          </a:p>
        </p:txBody>
      </p:sp>
    </p:spTree>
    <p:extLst>
      <p:ext uri="{BB962C8B-B14F-4D97-AF65-F5344CB8AC3E}">
        <p14:creationId xmlns:p14="http://schemas.microsoft.com/office/powerpoint/2010/main" val="1119099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heavy" dirty="0"/>
              <a:t>Covenant name of God: Jehovah-</a:t>
            </a:r>
            <a:r>
              <a:rPr lang="en-US" b="1" u="heavy" dirty="0" err="1"/>
              <a:t>Nissi</a:t>
            </a:r>
            <a:br>
              <a:rPr lang="en-US" b="1" dirty="0"/>
            </a:br>
            <a:endParaRPr lang="en-US" dirty="0"/>
          </a:p>
        </p:txBody>
      </p:sp>
      <p:sp>
        <p:nvSpPr>
          <p:cNvPr id="3" name="Content Placeholder 2"/>
          <p:cNvSpPr>
            <a:spLocks noGrp="1"/>
          </p:cNvSpPr>
          <p:nvPr>
            <p:ph idx="1"/>
          </p:nvPr>
        </p:nvSpPr>
        <p:spPr/>
        <p:txBody>
          <a:bodyPr/>
          <a:lstStyle/>
          <a:p>
            <a:pPr marL="0" indent="0">
              <a:buNone/>
            </a:pPr>
            <a:r>
              <a:rPr lang="en-US" b="1" dirty="0"/>
              <a:t>Moses called the altar of thanksgiving, after the defeat of Amalek “Jehovah- </a:t>
            </a:r>
            <a:r>
              <a:rPr lang="en-US" b="1" dirty="0" err="1"/>
              <a:t>Nissi</a:t>
            </a:r>
            <a:r>
              <a:rPr lang="en-US" b="1" dirty="0"/>
              <a:t>: The Lord My Banner</a:t>
            </a:r>
            <a:r>
              <a:rPr lang="en-US" dirty="0"/>
              <a:t>.</a:t>
            </a:r>
          </a:p>
          <a:p>
            <a:pPr marL="0" indent="0">
              <a:buNone/>
            </a:pPr>
            <a:endParaRPr lang="en-US" dirty="0"/>
          </a:p>
        </p:txBody>
      </p:sp>
    </p:spTree>
    <p:extLst>
      <p:ext uri="{BB962C8B-B14F-4D97-AF65-F5344CB8AC3E}">
        <p14:creationId xmlns:p14="http://schemas.microsoft.com/office/powerpoint/2010/main" val="704361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fontScale="55000" lnSpcReduction="20000"/>
          </a:bodyPr>
          <a:lstStyle/>
          <a:p>
            <a:pPr marL="0" indent="0">
              <a:buNone/>
            </a:pPr>
            <a:r>
              <a:rPr lang="en-US" sz="3600" b="1" u="heavy" dirty="0">
                <a:latin typeface="Arial Black" panose="020B0A04020102020204" pitchFamily="34" charset="0"/>
              </a:rPr>
              <a:t>Exodus 17:8-16</a:t>
            </a:r>
            <a:endParaRPr lang="en-US" sz="3600" dirty="0">
              <a:latin typeface="Arial Black" panose="020B0A04020102020204" pitchFamily="34" charset="0"/>
            </a:endParaRPr>
          </a:p>
          <a:p>
            <a:pPr marL="0" indent="0">
              <a:buNone/>
            </a:pPr>
            <a:r>
              <a:rPr lang="en-US" sz="3600" dirty="0">
                <a:latin typeface="Arial Black" panose="020B0A04020102020204" pitchFamily="34" charset="0"/>
              </a:rPr>
              <a:t>The Amalekites came and attacked the Israelites at </a:t>
            </a:r>
            <a:r>
              <a:rPr lang="en-US" sz="3600" dirty="0" err="1">
                <a:latin typeface="Arial Black" panose="020B0A04020102020204" pitchFamily="34" charset="0"/>
              </a:rPr>
              <a:t>Rephidim</a:t>
            </a:r>
            <a:r>
              <a:rPr lang="en-US" sz="3600" dirty="0">
                <a:latin typeface="Arial Black" panose="020B0A04020102020204" pitchFamily="34" charset="0"/>
              </a:rPr>
              <a:t>. 9 Moses said to Joshua, "Choose some of our men and go out to fight the Amalekites. Tomorrow I will stand on top of the hill with the staff of God in my hands." 10 So Joshua fought the Amalekites as Moses had ordered, and Moses, Aaron and </a:t>
            </a:r>
            <a:r>
              <a:rPr lang="en-US" sz="3600" dirty="0" err="1">
                <a:latin typeface="Arial Black" panose="020B0A04020102020204" pitchFamily="34" charset="0"/>
              </a:rPr>
              <a:t>Hur</a:t>
            </a:r>
            <a:r>
              <a:rPr lang="en-US" sz="3600" dirty="0">
                <a:latin typeface="Arial Black" panose="020B0A04020102020204" pitchFamily="34" charset="0"/>
              </a:rPr>
              <a:t> went to the top of the hill. 11 As long as Moses held up his hands, the Israelites were winning, but whenever he lowered his hands, the Amalekites were winning. 12 When Moses' hands grew tired, they took a stone and put it under him and he sat on it. Aaron and </a:t>
            </a:r>
            <a:r>
              <a:rPr lang="en-US" sz="3600" dirty="0" err="1">
                <a:latin typeface="Arial Black" panose="020B0A04020102020204" pitchFamily="34" charset="0"/>
              </a:rPr>
              <a:t>Hur</a:t>
            </a:r>
            <a:r>
              <a:rPr lang="en-US" sz="3600" dirty="0">
                <a:latin typeface="Arial Black" panose="020B0A04020102020204" pitchFamily="34" charset="0"/>
              </a:rPr>
              <a:t> held his hands up--one on one side, one on the other-- so that his hands remained steady till sunset. 13 So Joshua overcame the Amalekite army with the sword. 14 Then the LORD said to Moses, "Write this on a scroll as something to be remembered and make sure that Joshua hears it, because I will completely blot out the memory of Amalek from under heaven." </a:t>
            </a:r>
            <a:r>
              <a:rPr lang="en-US" sz="3600" b="1" dirty="0">
                <a:latin typeface="Arial Black" panose="020B0A04020102020204" pitchFamily="34" charset="0"/>
              </a:rPr>
              <a:t>15 Moses built an altar and called it The LORD is my Banner. 16 He said, "For hands were lifted up to the throne of the LORD. The LORD will be at war against the Amalekites from generation to generation." NIV</a:t>
            </a:r>
            <a:endParaRPr lang="en-US" sz="3600" dirty="0">
              <a:latin typeface="Arial Black" panose="020B0A04020102020204" pitchFamily="34" charset="0"/>
            </a:endParaRPr>
          </a:p>
          <a:p>
            <a:pPr marL="0" indent="0">
              <a:buNone/>
            </a:pPr>
            <a:endParaRPr lang="en-US" dirty="0"/>
          </a:p>
        </p:txBody>
      </p:sp>
    </p:spTree>
    <p:extLst>
      <p:ext uri="{BB962C8B-B14F-4D97-AF65-F5344CB8AC3E}">
        <p14:creationId xmlns:p14="http://schemas.microsoft.com/office/powerpoint/2010/main" val="3812225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u="heavy" dirty="0"/>
            </a:br>
            <a:r>
              <a:rPr lang="en-US" b="1" u="heavy" dirty="0"/>
              <a:t>Wilderness Encampment</a:t>
            </a:r>
            <a:r>
              <a:rPr lang="en-US" b="1" dirty="0"/>
              <a:t>:</a:t>
            </a:r>
            <a:br>
              <a:rPr lang="en-US" b="1" dirty="0"/>
            </a:br>
            <a:endParaRPr lang="en-US" dirty="0"/>
          </a:p>
        </p:txBody>
      </p:sp>
      <p:sp>
        <p:nvSpPr>
          <p:cNvPr id="3" name="Content Placeholder 2"/>
          <p:cNvSpPr>
            <a:spLocks noGrp="1"/>
          </p:cNvSpPr>
          <p:nvPr>
            <p:ph idx="1"/>
          </p:nvPr>
        </p:nvSpPr>
        <p:spPr/>
        <p:txBody>
          <a:bodyPr/>
          <a:lstStyle/>
          <a:p>
            <a:pPr marL="0" indent="0">
              <a:buNone/>
            </a:pPr>
            <a:r>
              <a:rPr lang="en-US" b="1" u="heavy" dirty="0"/>
              <a:t>Banner</a:t>
            </a:r>
            <a:r>
              <a:rPr lang="en-US" b="1" dirty="0"/>
              <a:t>: The </a:t>
            </a:r>
            <a:r>
              <a:rPr lang="en-US" b="1" i="1" dirty="0" err="1"/>
              <a:t>degel</a:t>
            </a:r>
            <a:r>
              <a:rPr lang="en-US" b="1" i="1" dirty="0"/>
              <a:t> </a:t>
            </a:r>
            <a:r>
              <a:rPr lang="en-US" b="1" dirty="0"/>
              <a:t>is a military standard; it signifies that which is meant to be seen. It is used of the tribes of the children of Israel in the wilderness. They served a reference points for the community. They camped, slept, marched with them and under them.</a:t>
            </a:r>
            <a:endParaRPr lang="en-US" dirty="0"/>
          </a:p>
          <a:p>
            <a:pPr marL="0" indent="0">
              <a:buNone/>
            </a:pPr>
            <a:endParaRPr lang="en-US" dirty="0"/>
          </a:p>
        </p:txBody>
      </p:sp>
    </p:spTree>
    <p:extLst>
      <p:ext uri="{BB962C8B-B14F-4D97-AF65-F5344CB8AC3E}">
        <p14:creationId xmlns:p14="http://schemas.microsoft.com/office/powerpoint/2010/main" val="3084693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TotalTime>
  <Words>2133</Words>
  <Application>Microsoft Macintosh PowerPoint</Application>
  <PresentationFormat>On-screen Show (4:3)</PresentationFormat>
  <Paragraphs>107</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Arial Black</vt:lpstr>
      <vt:lpstr>Calibri</vt:lpstr>
      <vt:lpstr>Office Theme</vt:lpstr>
      <vt:lpstr>PowerPoint Presentation</vt:lpstr>
      <vt:lpstr> The Ministry of Banners and Flags </vt:lpstr>
      <vt:lpstr>PowerPoint Presentation</vt:lpstr>
      <vt:lpstr>PowerPoint Presentation</vt:lpstr>
      <vt:lpstr>PowerPoint Presentation</vt:lpstr>
      <vt:lpstr> Banners have served three main purposes in history: </vt:lpstr>
      <vt:lpstr>Covenant name of God: Jehovah-Nissi </vt:lpstr>
      <vt:lpstr>PowerPoint Presentation</vt:lpstr>
      <vt:lpstr> Wilderness Encampment: </vt:lpstr>
      <vt:lpstr>PowerPoint Presentation</vt:lpstr>
      <vt:lpstr>PowerPoint Presentation</vt:lpstr>
      <vt:lpstr> FOUR TYPES OF BANNERS </vt:lpstr>
      <vt:lpstr>PowerPoint Presentation</vt:lpstr>
      <vt:lpstr>  Banner/Ensign in the following Scriptures:   </vt:lpstr>
      <vt:lpstr> Banner/Ensign in the following Scriptures: </vt:lpstr>
      <vt:lpstr> The Word is used of the standard ( pole) upon which Moses put the brazen serpent. </vt:lpstr>
      <vt:lpstr>PowerPoint Presentation</vt:lpstr>
      <vt:lpstr>Banners signal intent: declare pure aggression/advance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What the Colors Represent: </vt:lpstr>
      <vt:lpstr>PowerPoint Presentation</vt:lpstr>
      <vt:lpstr>PowerPoint Presentation</vt:lpstr>
      <vt:lpstr>PowerPoint Presentation</vt:lpstr>
    </vt:vector>
  </TitlesOfParts>
  <Company>Microsoft</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dc:creator>
  <cp:lastModifiedBy>Anna Love</cp:lastModifiedBy>
  <cp:revision>10</cp:revision>
  <cp:lastPrinted>2018-07-17T16:54:58Z</cp:lastPrinted>
  <dcterms:created xsi:type="dcterms:W3CDTF">2018-07-15T15:07:28Z</dcterms:created>
  <dcterms:modified xsi:type="dcterms:W3CDTF">2018-07-17T16:55:02Z</dcterms:modified>
</cp:coreProperties>
</file>